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Roboto"/>
      <p:regular r:id="rId36"/>
      <p:bold r:id="rId37"/>
      <p:italic r:id="rId38"/>
      <p:boldItalic r:id="rId39"/>
    </p:embeddedFont>
    <p:embeddedFont>
      <p:font typeface="Bree Serif"/>
      <p:regular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BD3B696-73C5-4F7C-83EF-50C0103F36E3}">
  <a:tblStyle styleId="{3BD3B696-73C5-4F7C-83EF-50C0103F36E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BreeSerif-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Roboto-bold.fntdata"/><Relationship Id="rId14" Type="http://schemas.openxmlformats.org/officeDocument/2006/relationships/slide" Target="slides/slide8.xml"/><Relationship Id="rId36" Type="http://schemas.openxmlformats.org/officeDocument/2006/relationships/font" Target="fonts/Roboto-regular.fntdata"/><Relationship Id="rId17" Type="http://schemas.openxmlformats.org/officeDocument/2006/relationships/slide" Target="slides/slide11.xml"/><Relationship Id="rId39" Type="http://schemas.openxmlformats.org/officeDocument/2006/relationships/font" Target="fonts/Roboto-boldItalic.fntdata"/><Relationship Id="rId16" Type="http://schemas.openxmlformats.org/officeDocument/2006/relationships/slide" Target="slides/slide10.xml"/><Relationship Id="rId38" Type="http://schemas.openxmlformats.org/officeDocument/2006/relationships/font" Target="fonts/Roboto-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d9c4534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d9c4534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d91e1f3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d91e1f3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1958cf383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1958cf383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197584a94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197584a9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e9090756a_1_2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e9090756a_1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18e3e21e9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18e3e21e9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1958cf3836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1958cf3836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1958cf383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1958cf38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193c5b328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193c5b328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1958cf383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1958cf383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e9090756a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e9090756a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1958cf3836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1958cf3836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1958cf3836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1958cf3836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193c5b328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193c5b328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1958cf3836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1958cf3836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1958cf3836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1958cf3836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e9090756a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e9090756a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e9090756a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e9090756a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d933c8c4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d933c8c4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d5b09a965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d5b09a965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1958cf3836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1958cf3836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d91e1f37e_1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d91e1f37e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e9090756a_1_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e9090756a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1958cf3836_0_17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1958cf3836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1958cf3836_0_19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1958cf3836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1958cf3836_0_20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1958cf3836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1958cf3836_0_2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1958cf3836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1958cf3836_0_2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1958cf3836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48.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26.png"/><Relationship Id="rId5" Type="http://schemas.openxmlformats.org/officeDocument/2006/relationships/image" Target="../media/image28.png"/><Relationship Id="rId6"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23.png"/><Relationship Id="rId5"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23.png"/><Relationship Id="rId5" Type="http://schemas.openxmlformats.org/officeDocument/2006/relationships/image" Target="../media/image25.png"/><Relationship Id="rId6"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4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4.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7.png"/><Relationship Id="rId6"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0.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2.png"/><Relationship Id="rId4" Type="http://schemas.openxmlformats.org/officeDocument/2006/relationships/image" Target="../media/image38.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4.png"/><Relationship Id="rId5"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3.png"/><Relationship Id="rId5"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460950" y="657625"/>
            <a:ext cx="8222100" cy="93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Bree Serif"/>
                <a:ea typeface="Bree Serif"/>
                <a:cs typeface="Bree Serif"/>
                <a:sym typeface="Bree Serif"/>
              </a:rPr>
              <a:t>Detection with DASS</a:t>
            </a:r>
            <a:endParaRPr>
              <a:latin typeface="Bree Serif"/>
              <a:ea typeface="Bree Serif"/>
              <a:cs typeface="Bree Serif"/>
              <a:sym typeface="Bree Serif"/>
            </a:endParaRPr>
          </a:p>
        </p:txBody>
      </p:sp>
      <p:sp>
        <p:nvSpPr>
          <p:cNvPr id="68" name="Google Shape;68;p13"/>
          <p:cNvSpPr txBox="1"/>
          <p:nvPr>
            <p:ph idx="1" type="subTitle"/>
          </p:nvPr>
        </p:nvSpPr>
        <p:spPr>
          <a:xfrm>
            <a:off x="5769750" y="2386075"/>
            <a:ext cx="2544000" cy="105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Twilla Gerling </a:t>
            </a:r>
            <a:endParaRPr/>
          </a:p>
          <a:p>
            <a:pPr indent="0" lvl="0" marL="0" rtl="0" algn="ctr">
              <a:spcBef>
                <a:spcPts val="0"/>
              </a:spcBef>
              <a:spcAft>
                <a:spcPts val="0"/>
              </a:spcAft>
              <a:buNone/>
            </a:pPr>
            <a:r>
              <a:rPr lang="en"/>
              <a:t>&amp; </a:t>
            </a:r>
            <a:endParaRPr/>
          </a:p>
          <a:p>
            <a:pPr indent="0" lvl="0" marL="0" rtl="0" algn="ctr">
              <a:spcBef>
                <a:spcPts val="0"/>
              </a:spcBef>
              <a:spcAft>
                <a:spcPts val="0"/>
              </a:spcAft>
              <a:buNone/>
            </a:pPr>
            <a:r>
              <a:rPr lang="en"/>
              <a:t>Jamie Mortensen</a:t>
            </a:r>
            <a:endParaRPr/>
          </a:p>
        </p:txBody>
      </p:sp>
      <p:pic>
        <p:nvPicPr>
          <p:cNvPr id="69" name="Google Shape;69;p13"/>
          <p:cNvPicPr preferRelativeResize="0"/>
          <p:nvPr/>
        </p:nvPicPr>
        <p:blipFill>
          <a:blip r:embed="rId3">
            <a:alphaModFix/>
          </a:blip>
          <a:stretch>
            <a:fillRect/>
          </a:stretch>
        </p:blipFill>
        <p:spPr>
          <a:xfrm>
            <a:off x="0" y="1993775"/>
            <a:ext cx="4700100" cy="31497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descr="Closeup from the side of a hand pushing a knob on an audio mixer" id="152" name="Google Shape;152;p22"/>
          <p:cNvPicPr preferRelativeResize="0"/>
          <p:nvPr/>
        </p:nvPicPr>
        <p:blipFill rotWithShape="1">
          <a:blip r:embed="rId3">
            <a:alphaModFix/>
          </a:blip>
          <a:srcRect b="15419" l="7506" r="42247" t="0"/>
          <a:stretch/>
        </p:blipFill>
        <p:spPr>
          <a:xfrm>
            <a:off x="-9150" y="0"/>
            <a:ext cx="4594499" cy="5143501"/>
          </a:xfrm>
          <a:prstGeom prst="rect">
            <a:avLst/>
          </a:prstGeom>
          <a:noFill/>
          <a:ln>
            <a:noFill/>
          </a:ln>
        </p:spPr>
      </p:pic>
      <p:sp>
        <p:nvSpPr>
          <p:cNvPr id="153" name="Google Shape;153;p22"/>
          <p:cNvSpPr txBox="1"/>
          <p:nvPr>
            <p:ph type="title"/>
          </p:nvPr>
        </p:nvSpPr>
        <p:spPr>
          <a:xfrm>
            <a:off x="5868300" y="2799500"/>
            <a:ext cx="2908200" cy="148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The Model</a:t>
            </a:r>
            <a:endParaRPr>
              <a:solidFill>
                <a:schemeClr val="dk1"/>
              </a:solidFill>
            </a:endParaRPr>
          </a:p>
        </p:txBody>
      </p:sp>
      <p:pic>
        <p:nvPicPr>
          <p:cNvPr id="154" name="Google Shape;154;p22"/>
          <p:cNvPicPr preferRelativeResize="0"/>
          <p:nvPr/>
        </p:nvPicPr>
        <p:blipFill>
          <a:blip r:embed="rId4">
            <a:alphaModFix/>
          </a:blip>
          <a:stretch>
            <a:fillRect/>
          </a:stretch>
        </p:blipFill>
        <p:spPr>
          <a:xfrm>
            <a:off x="1185025" y="311475"/>
            <a:ext cx="7662200" cy="4520550"/>
          </a:xfrm>
          <a:prstGeom prst="rect">
            <a:avLst/>
          </a:prstGeom>
          <a:noFill/>
          <a:ln>
            <a:noFill/>
          </a:ln>
        </p:spPr>
      </p:pic>
      <p:sp>
        <p:nvSpPr>
          <p:cNvPr id="155" name="Google Shape;155;p22"/>
          <p:cNvSpPr txBox="1"/>
          <p:nvPr>
            <p:ph idx="2" type="body"/>
          </p:nvPr>
        </p:nvSpPr>
        <p:spPr>
          <a:xfrm>
            <a:off x="387300" y="258450"/>
            <a:ext cx="3068700" cy="36951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2400">
                <a:solidFill>
                  <a:schemeClr val="dk1"/>
                </a:solidFill>
              </a:rPr>
              <a:t>The </a:t>
            </a:r>
            <a:br>
              <a:rPr lang="en" sz="2400">
                <a:solidFill>
                  <a:schemeClr val="dk1"/>
                </a:solidFill>
              </a:rPr>
            </a:br>
            <a:r>
              <a:rPr lang="en" sz="2400">
                <a:solidFill>
                  <a:schemeClr val="dk1"/>
                </a:solidFill>
              </a:rPr>
              <a:t>Database </a:t>
            </a:r>
            <a:br>
              <a:rPr lang="en" sz="2400">
                <a:solidFill>
                  <a:schemeClr val="dk1"/>
                </a:solidFill>
              </a:rPr>
            </a:br>
            <a:r>
              <a:rPr lang="en" sz="2400">
                <a:solidFill>
                  <a:schemeClr val="dk1"/>
                </a:solidFill>
              </a:rPr>
              <a:t>Model</a:t>
            </a:r>
            <a:endParaRPr sz="24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3"/>
          <p:cNvPicPr preferRelativeResize="0"/>
          <p:nvPr/>
        </p:nvPicPr>
        <p:blipFill>
          <a:blip r:embed="rId3">
            <a:alphaModFix/>
          </a:blip>
          <a:stretch>
            <a:fillRect/>
          </a:stretch>
        </p:blipFill>
        <p:spPr>
          <a:xfrm>
            <a:off x="0" y="0"/>
            <a:ext cx="4572000" cy="5143500"/>
          </a:xfrm>
          <a:prstGeom prst="rect">
            <a:avLst/>
          </a:prstGeom>
          <a:noFill/>
          <a:ln>
            <a:noFill/>
          </a:ln>
        </p:spPr>
      </p:pic>
      <p:pic>
        <p:nvPicPr>
          <p:cNvPr id="161" name="Google Shape;161;p23"/>
          <p:cNvPicPr preferRelativeResize="0"/>
          <p:nvPr/>
        </p:nvPicPr>
        <p:blipFill>
          <a:blip r:embed="rId4">
            <a:alphaModFix/>
          </a:blip>
          <a:stretch>
            <a:fillRect/>
          </a:stretch>
        </p:blipFill>
        <p:spPr>
          <a:xfrm>
            <a:off x="2953124" y="130700"/>
            <a:ext cx="6078326" cy="1897050"/>
          </a:xfrm>
          <a:prstGeom prst="rect">
            <a:avLst/>
          </a:prstGeom>
          <a:noFill/>
          <a:ln>
            <a:noFill/>
          </a:ln>
        </p:spPr>
      </p:pic>
      <p:sp>
        <p:nvSpPr>
          <p:cNvPr id="162" name="Google Shape;162;p23"/>
          <p:cNvSpPr txBox="1"/>
          <p:nvPr>
            <p:ph idx="2" type="body"/>
          </p:nvPr>
        </p:nvSpPr>
        <p:spPr>
          <a:xfrm>
            <a:off x="5628575" y="2745875"/>
            <a:ext cx="2540700" cy="1713600"/>
          </a:xfrm>
          <a:prstGeom prst="rect">
            <a:avLst/>
          </a:prstGeom>
        </p:spPr>
        <p:txBody>
          <a:bodyPr anchorCtr="0" anchor="ctr" bIns="91425" lIns="91425" spcFirstLastPara="1" rIns="91425" wrap="square" tIns="91425">
            <a:noAutofit/>
          </a:bodyPr>
          <a:lstStyle/>
          <a:p>
            <a:pPr indent="0" lvl="0" marL="0" rtl="0" algn="r">
              <a:spcBef>
                <a:spcPts val="0"/>
              </a:spcBef>
              <a:spcAft>
                <a:spcPts val="1600"/>
              </a:spcAft>
              <a:buNone/>
            </a:pPr>
            <a:r>
              <a:rPr lang="en" sz="2400"/>
              <a:t>The DASS Scales</a:t>
            </a:r>
            <a:endParaRPr sz="2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24"/>
          <p:cNvPicPr preferRelativeResize="0"/>
          <p:nvPr/>
        </p:nvPicPr>
        <p:blipFill>
          <a:blip r:embed="rId3">
            <a:alphaModFix/>
          </a:blip>
          <a:stretch>
            <a:fillRect/>
          </a:stretch>
        </p:blipFill>
        <p:spPr>
          <a:xfrm>
            <a:off x="0" y="0"/>
            <a:ext cx="4572000" cy="5143500"/>
          </a:xfrm>
          <a:prstGeom prst="rect">
            <a:avLst/>
          </a:prstGeom>
          <a:noFill/>
          <a:ln>
            <a:noFill/>
          </a:ln>
        </p:spPr>
      </p:pic>
      <p:sp>
        <p:nvSpPr>
          <p:cNvPr id="168" name="Google Shape;168;p24"/>
          <p:cNvSpPr txBox="1"/>
          <p:nvPr>
            <p:ph idx="2" type="body"/>
          </p:nvPr>
        </p:nvSpPr>
        <p:spPr>
          <a:xfrm>
            <a:off x="4996550" y="2745875"/>
            <a:ext cx="3708000" cy="1713600"/>
          </a:xfrm>
          <a:prstGeom prst="rect">
            <a:avLst/>
          </a:prstGeom>
        </p:spPr>
        <p:txBody>
          <a:bodyPr anchorCtr="0" anchor="ctr" bIns="91425" lIns="91425" spcFirstLastPara="1" rIns="91425" wrap="square" tIns="91425">
            <a:noAutofit/>
          </a:bodyPr>
          <a:lstStyle/>
          <a:p>
            <a:pPr indent="0" lvl="0" marL="0" rtl="0" algn="r">
              <a:spcBef>
                <a:spcPts val="0"/>
              </a:spcBef>
              <a:spcAft>
                <a:spcPts val="1600"/>
              </a:spcAft>
              <a:buNone/>
            </a:pPr>
            <a:r>
              <a:rPr lang="en" sz="2400"/>
              <a:t>The TIPI</a:t>
            </a:r>
            <a:endParaRPr sz="2400"/>
          </a:p>
        </p:txBody>
      </p:sp>
      <p:pic>
        <p:nvPicPr>
          <p:cNvPr id="169" name="Google Shape;169;p24"/>
          <p:cNvPicPr preferRelativeResize="0"/>
          <p:nvPr/>
        </p:nvPicPr>
        <p:blipFill>
          <a:blip r:embed="rId4">
            <a:alphaModFix/>
          </a:blip>
          <a:stretch>
            <a:fillRect/>
          </a:stretch>
        </p:blipFill>
        <p:spPr>
          <a:xfrm>
            <a:off x="3401800" y="254150"/>
            <a:ext cx="3571875" cy="2419350"/>
          </a:xfrm>
          <a:prstGeom prst="rect">
            <a:avLst/>
          </a:prstGeom>
          <a:noFill/>
          <a:ln>
            <a:noFill/>
          </a:ln>
        </p:spPr>
      </p:pic>
      <p:pic>
        <p:nvPicPr>
          <p:cNvPr id="170" name="Google Shape;170;p24"/>
          <p:cNvPicPr preferRelativeResize="0"/>
          <p:nvPr/>
        </p:nvPicPr>
        <p:blipFill>
          <a:blip r:embed="rId5">
            <a:alphaModFix/>
          </a:blip>
          <a:stretch>
            <a:fillRect/>
          </a:stretch>
        </p:blipFill>
        <p:spPr>
          <a:xfrm>
            <a:off x="4572000" y="3317625"/>
            <a:ext cx="1888150" cy="14026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Process</a:t>
            </a:r>
            <a:endParaRPr/>
          </a:p>
          <a:p>
            <a:pPr indent="0" lvl="0" marL="0" rtl="0" algn="l">
              <a:spcBef>
                <a:spcPts val="400"/>
              </a:spcBef>
              <a:spcAft>
                <a:spcPts val="400"/>
              </a:spcAft>
              <a:buNone/>
            </a:pPr>
            <a:r>
              <a:rPr i="1" lang="en" sz="1600"/>
              <a:t>Developing a Supervised Machine Learning Model</a:t>
            </a:r>
            <a:endParaRPr i="1" sz="1600"/>
          </a:p>
        </p:txBody>
      </p:sp>
      <p:cxnSp>
        <p:nvCxnSpPr>
          <p:cNvPr id="176" name="Google Shape;176;p25"/>
          <p:cNvCxnSpPr/>
          <p:nvPr/>
        </p:nvCxnSpPr>
        <p:spPr>
          <a:xfrm rot="10800000">
            <a:off x="680050" y="2152465"/>
            <a:ext cx="0" cy="837900"/>
          </a:xfrm>
          <a:prstGeom prst="straightConnector1">
            <a:avLst/>
          </a:prstGeom>
          <a:noFill/>
          <a:ln cap="flat" cmpd="sng" w="9525">
            <a:solidFill>
              <a:schemeClr val="dk2"/>
            </a:solidFill>
            <a:prstDash val="solid"/>
            <a:round/>
            <a:headEnd len="med" w="med" type="none"/>
            <a:tailEnd len="med" w="med" type="oval"/>
          </a:ln>
        </p:spPr>
      </p:cxnSp>
      <p:sp>
        <p:nvSpPr>
          <p:cNvPr id="177" name="Google Shape;177;p25"/>
          <p:cNvSpPr txBox="1"/>
          <p:nvPr>
            <p:ph type="title"/>
          </p:nvPr>
        </p:nvSpPr>
        <p:spPr>
          <a:xfrm>
            <a:off x="750050" y="1705900"/>
            <a:ext cx="1768200" cy="57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Dimensionality Reduction</a:t>
            </a:r>
            <a:endParaRPr sz="1800">
              <a:solidFill>
                <a:schemeClr val="dk1"/>
              </a:solidFill>
            </a:endParaRPr>
          </a:p>
        </p:txBody>
      </p:sp>
      <p:sp>
        <p:nvSpPr>
          <p:cNvPr id="178" name="Google Shape;178;p25"/>
          <p:cNvSpPr txBox="1"/>
          <p:nvPr>
            <p:ph idx="1" type="body"/>
          </p:nvPr>
        </p:nvSpPr>
        <p:spPr>
          <a:xfrm>
            <a:off x="750051" y="2211025"/>
            <a:ext cx="16356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Use Principal Component Analysis (PCA)</a:t>
            </a:r>
            <a:endParaRPr sz="1200">
              <a:solidFill>
                <a:schemeClr val="dk2"/>
              </a:solidFill>
            </a:endParaRPr>
          </a:p>
        </p:txBody>
      </p:sp>
      <p:cxnSp>
        <p:nvCxnSpPr>
          <p:cNvPr id="179" name="Google Shape;179;p25"/>
          <p:cNvCxnSpPr/>
          <p:nvPr/>
        </p:nvCxnSpPr>
        <p:spPr>
          <a:xfrm>
            <a:off x="2114150" y="3375004"/>
            <a:ext cx="0" cy="837900"/>
          </a:xfrm>
          <a:prstGeom prst="straightConnector1">
            <a:avLst/>
          </a:prstGeom>
          <a:noFill/>
          <a:ln cap="flat" cmpd="sng" w="9525">
            <a:solidFill>
              <a:schemeClr val="dk2"/>
            </a:solidFill>
            <a:prstDash val="solid"/>
            <a:round/>
            <a:headEnd len="med" w="med" type="none"/>
            <a:tailEnd len="med" w="med" type="oval"/>
          </a:ln>
        </p:spPr>
      </p:cxnSp>
      <p:sp>
        <p:nvSpPr>
          <p:cNvPr id="180" name="Google Shape;180;p25"/>
          <p:cNvSpPr txBox="1"/>
          <p:nvPr>
            <p:ph type="title"/>
          </p:nvPr>
        </p:nvSpPr>
        <p:spPr>
          <a:xfrm>
            <a:off x="2161200" y="3442800"/>
            <a:ext cx="1635600" cy="52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Oversampling</a:t>
            </a:r>
            <a:endParaRPr sz="1800">
              <a:solidFill>
                <a:schemeClr val="dk1"/>
              </a:solidFill>
            </a:endParaRPr>
          </a:p>
          <a:p>
            <a:pPr indent="0" lvl="0" marL="0" rtl="0" algn="l">
              <a:spcBef>
                <a:spcPts val="0"/>
              </a:spcBef>
              <a:spcAft>
                <a:spcPts val="0"/>
              </a:spcAft>
              <a:buNone/>
            </a:pPr>
            <a:r>
              <a:t/>
            </a:r>
            <a:endParaRPr sz="1800">
              <a:solidFill>
                <a:schemeClr val="dk1"/>
              </a:solidFill>
            </a:endParaRPr>
          </a:p>
        </p:txBody>
      </p:sp>
      <p:sp>
        <p:nvSpPr>
          <p:cNvPr id="181" name="Google Shape;181;p25"/>
          <p:cNvSpPr txBox="1"/>
          <p:nvPr>
            <p:ph idx="1" type="body"/>
          </p:nvPr>
        </p:nvSpPr>
        <p:spPr>
          <a:xfrm>
            <a:off x="2161212" y="3682242"/>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Balance the data using </a:t>
            </a:r>
            <a:r>
              <a:rPr lang="en" sz="1150">
                <a:solidFill>
                  <a:srgbClr val="555555"/>
                </a:solidFill>
                <a:highlight>
                  <a:srgbClr val="FFFFFF"/>
                </a:highlight>
                <a:latin typeface="Arial"/>
                <a:ea typeface="Arial"/>
                <a:cs typeface="Arial"/>
                <a:sym typeface="Arial"/>
              </a:rPr>
              <a:t>Synthetic Minority Oversampling Technique (SMOTE)</a:t>
            </a:r>
            <a:endParaRPr sz="1200">
              <a:solidFill>
                <a:schemeClr val="dk2"/>
              </a:solidFill>
            </a:endParaRPr>
          </a:p>
          <a:p>
            <a:pPr indent="0" lvl="0" marL="0" rtl="0" algn="l">
              <a:spcBef>
                <a:spcPts val="1600"/>
              </a:spcBef>
              <a:spcAft>
                <a:spcPts val="1600"/>
              </a:spcAft>
              <a:buNone/>
            </a:pPr>
            <a:r>
              <a:t/>
            </a:r>
            <a:endParaRPr sz="1200">
              <a:solidFill>
                <a:schemeClr val="dk2"/>
              </a:solidFill>
            </a:endParaRPr>
          </a:p>
        </p:txBody>
      </p:sp>
      <p:cxnSp>
        <p:nvCxnSpPr>
          <p:cNvPr id="182" name="Google Shape;182;p25"/>
          <p:cNvCxnSpPr/>
          <p:nvPr/>
        </p:nvCxnSpPr>
        <p:spPr>
          <a:xfrm rot="10800000">
            <a:off x="4232825" y="2145365"/>
            <a:ext cx="0" cy="837900"/>
          </a:xfrm>
          <a:prstGeom prst="straightConnector1">
            <a:avLst/>
          </a:prstGeom>
          <a:noFill/>
          <a:ln cap="flat" cmpd="sng" w="9525">
            <a:solidFill>
              <a:schemeClr val="dk2"/>
            </a:solidFill>
            <a:prstDash val="solid"/>
            <a:round/>
            <a:headEnd len="med" w="med" type="none"/>
            <a:tailEnd len="med" w="med" type="oval"/>
          </a:ln>
        </p:spPr>
      </p:cxnSp>
      <p:sp>
        <p:nvSpPr>
          <p:cNvPr id="183" name="Google Shape;183;p25"/>
          <p:cNvSpPr txBox="1"/>
          <p:nvPr>
            <p:ph type="title"/>
          </p:nvPr>
        </p:nvSpPr>
        <p:spPr>
          <a:xfrm>
            <a:off x="4302825" y="1705900"/>
            <a:ext cx="1635600" cy="57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Ensemble Learning</a:t>
            </a:r>
            <a:endParaRPr sz="1800">
              <a:solidFill>
                <a:schemeClr val="dk1"/>
              </a:solidFill>
            </a:endParaRPr>
          </a:p>
        </p:txBody>
      </p:sp>
      <p:sp>
        <p:nvSpPr>
          <p:cNvPr id="184" name="Google Shape;184;p25"/>
          <p:cNvSpPr txBox="1"/>
          <p:nvPr>
            <p:ph idx="1" type="body"/>
          </p:nvPr>
        </p:nvSpPr>
        <p:spPr>
          <a:xfrm>
            <a:off x="4302825" y="2211025"/>
            <a:ext cx="22518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Use Random Forest Classifier, K Neighbors Classifier, and a Voting Classifier</a:t>
            </a:r>
            <a:endParaRPr sz="1200">
              <a:solidFill>
                <a:schemeClr val="dk2"/>
              </a:solidFill>
            </a:endParaRPr>
          </a:p>
        </p:txBody>
      </p:sp>
      <p:cxnSp>
        <p:nvCxnSpPr>
          <p:cNvPr id="185" name="Google Shape;185;p25"/>
          <p:cNvCxnSpPr/>
          <p:nvPr/>
        </p:nvCxnSpPr>
        <p:spPr>
          <a:xfrm>
            <a:off x="4957475" y="3375021"/>
            <a:ext cx="0" cy="837900"/>
          </a:xfrm>
          <a:prstGeom prst="straightConnector1">
            <a:avLst/>
          </a:prstGeom>
          <a:noFill/>
          <a:ln cap="flat" cmpd="sng" w="9525">
            <a:solidFill>
              <a:schemeClr val="dk2"/>
            </a:solidFill>
            <a:prstDash val="solid"/>
            <a:round/>
            <a:headEnd len="med" w="med" type="none"/>
            <a:tailEnd len="med" w="med" type="oval"/>
          </a:ln>
        </p:spPr>
      </p:cxnSp>
      <p:sp>
        <p:nvSpPr>
          <p:cNvPr id="186" name="Google Shape;186;p25"/>
          <p:cNvSpPr txBox="1"/>
          <p:nvPr>
            <p:ph type="title"/>
          </p:nvPr>
        </p:nvSpPr>
        <p:spPr>
          <a:xfrm>
            <a:off x="5004525" y="3375000"/>
            <a:ext cx="1941900" cy="52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Cross-Validation</a:t>
            </a:r>
            <a:endParaRPr sz="1800">
              <a:solidFill>
                <a:schemeClr val="dk1"/>
              </a:solidFill>
            </a:endParaRPr>
          </a:p>
        </p:txBody>
      </p:sp>
      <p:sp>
        <p:nvSpPr>
          <p:cNvPr id="187" name="Google Shape;187;p25"/>
          <p:cNvSpPr txBox="1"/>
          <p:nvPr>
            <p:ph idx="1" type="body"/>
          </p:nvPr>
        </p:nvSpPr>
        <p:spPr>
          <a:xfrm>
            <a:off x="5068437" y="3682242"/>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Use GridSearchCV to cross-validate while tuning parameters (10 folds)</a:t>
            </a:r>
            <a:endParaRPr sz="1200">
              <a:solidFill>
                <a:schemeClr val="dk2"/>
              </a:solidFill>
            </a:endParaRPr>
          </a:p>
        </p:txBody>
      </p:sp>
      <p:cxnSp>
        <p:nvCxnSpPr>
          <p:cNvPr id="188" name="Google Shape;188;p25"/>
          <p:cNvCxnSpPr/>
          <p:nvPr/>
        </p:nvCxnSpPr>
        <p:spPr>
          <a:xfrm rot="10800000">
            <a:off x="7080781" y="2145365"/>
            <a:ext cx="0" cy="837900"/>
          </a:xfrm>
          <a:prstGeom prst="straightConnector1">
            <a:avLst/>
          </a:prstGeom>
          <a:noFill/>
          <a:ln cap="flat" cmpd="sng" w="9525">
            <a:solidFill>
              <a:schemeClr val="dk2"/>
            </a:solidFill>
            <a:prstDash val="solid"/>
            <a:round/>
            <a:headEnd len="med" w="med" type="none"/>
            <a:tailEnd len="med" w="med" type="oval"/>
          </a:ln>
        </p:spPr>
      </p:cxnSp>
      <p:sp>
        <p:nvSpPr>
          <p:cNvPr id="189" name="Google Shape;189;p25"/>
          <p:cNvSpPr txBox="1"/>
          <p:nvPr>
            <p:ph type="title"/>
          </p:nvPr>
        </p:nvSpPr>
        <p:spPr>
          <a:xfrm>
            <a:off x="7127825" y="1735000"/>
            <a:ext cx="1261500" cy="52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Parameter Tuning</a:t>
            </a:r>
            <a:endParaRPr sz="1800">
              <a:solidFill>
                <a:schemeClr val="dk1"/>
              </a:solidFill>
            </a:endParaRPr>
          </a:p>
        </p:txBody>
      </p:sp>
      <p:sp>
        <p:nvSpPr>
          <p:cNvPr id="190" name="Google Shape;190;p25"/>
          <p:cNvSpPr txBox="1"/>
          <p:nvPr>
            <p:ph idx="1" type="body"/>
          </p:nvPr>
        </p:nvSpPr>
        <p:spPr>
          <a:xfrm>
            <a:off x="7127837" y="2330037"/>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Use GridSearchCV to optimize parameters</a:t>
            </a:r>
            <a:endParaRPr sz="1200">
              <a:solidFill>
                <a:schemeClr val="dk2"/>
              </a:solidFill>
            </a:endParaRPr>
          </a:p>
        </p:txBody>
      </p:sp>
      <p:graphicFrame>
        <p:nvGraphicFramePr>
          <p:cNvPr id="191" name="Google Shape;191;p25"/>
          <p:cNvGraphicFramePr/>
          <p:nvPr/>
        </p:nvGraphicFramePr>
        <p:xfrm>
          <a:off x="323100" y="2983265"/>
          <a:ext cx="3000000" cy="3000000"/>
        </p:xfrm>
        <a:graphic>
          <a:graphicData uri="http://schemas.openxmlformats.org/drawingml/2006/table">
            <a:tbl>
              <a:tblPr>
                <a:noFill/>
                <a:tableStyleId>{3BD3B696-73C5-4F7C-83EF-50C0103F36E3}</a:tableStyleId>
              </a:tblPr>
              <a:tblGrid>
                <a:gridCol w="710225"/>
                <a:gridCol w="710225"/>
                <a:gridCol w="710225"/>
                <a:gridCol w="710225"/>
                <a:gridCol w="710225"/>
                <a:gridCol w="710225"/>
                <a:gridCol w="710225"/>
                <a:gridCol w="710225"/>
                <a:gridCol w="710225"/>
                <a:gridCol w="710225"/>
                <a:gridCol w="710225"/>
                <a:gridCol w="710225"/>
              </a:tblGrid>
              <a:tr h="381000">
                <a:tc>
                  <a:txBody>
                    <a:bodyPr/>
                    <a:lstStyle/>
                    <a:p>
                      <a:pPr indent="0" lvl="0" marL="0" rtl="0" algn="ctr">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6"/>
          <p:cNvSpPr txBox="1"/>
          <p:nvPr>
            <p:ph type="title"/>
          </p:nvPr>
        </p:nvSpPr>
        <p:spPr>
          <a:xfrm>
            <a:off x="102075" y="159900"/>
            <a:ext cx="3180300" cy="127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Dimensionality Reduction</a:t>
            </a:r>
            <a:endParaRPr/>
          </a:p>
        </p:txBody>
      </p:sp>
      <p:sp>
        <p:nvSpPr>
          <p:cNvPr id="197" name="Google Shape;197;p26"/>
          <p:cNvSpPr txBox="1"/>
          <p:nvPr>
            <p:ph idx="1" type="body"/>
          </p:nvPr>
        </p:nvSpPr>
        <p:spPr>
          <a:xfrm>
            <a:off x="281475" y="1919075"/>
            <a:ext cx="30009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Strong multicollinearity among 42 questions</a:t>
            </a:r>
            <a:br>
              <a:rPr lang="en"/>
            </a:br>
            <a:endParaRPr/>
          </a:p>
          <a:p>
            <a:pPr indent="-342900" lvl="0" marL="457200" rtl="0" algn="l">
              <a:spcBef>
                <a:spcPts val="0"/>
              </a:spcBef>
              <a:spcAft>
                <a:spcPts val="0"/>
              </a:spcAft>
              <a:buSzPts val="1800"/>
              <a:buChar char="●"/>
            </a:pPr>
            <a:r>
              <a:rPr lang="en"/>
              <a:t>No correlations to be wary of here</a:t>
            </a:r>
            <a:br>
              <a:rPr lang="en"/>
            </a:br>
            <a:endParaRPr/>
          </a:p>
          <a:p>
            <a:pPr indent="-342900" lvl="0" marL="457200" rtl="0" algn="l">
              <a:spcBef>
                <a:spcPts val="0"/>
              </a:spcBef>
              <a:spcAft>
                <a:spcPts val="0"/>
              </a:spcAft>
              <a:buSzPts val="1800"/>
              <a:buChar char="●"/>
            </a:pPr>
            <a:r>
              <a:rPr lang="en"/>
              <a:t>Ran PCA to confirm</a:t>
            </a:r>
            <a:endParaRPr/>
          </a:p>
        </p:txBody>
      </p:sp>
      <p:pic>
        <p:nvPicPr>
          <p:cNvPr id="198" name="Google Shape;198;p26"/>
          <p:cNvPicPr preferRelativeResize="0"/>
          <p:nvPr/>
        </p:nvPicPr>
        <p:blipFill>
          <a:blip r:embed="rId3">
            <a:alphaModFix/>
          </a:blip>
          <a:stretch>
            <a:fillRect/>
          </a:stretch>
        </p:blipFill>
        <p:spPr>
          <a:xfrm>
            <a:off x="3452750" y="-56800"/>
            <a:ext cx="5081904" cy="5200300"/>
          </a:xfrm>
          <a:prstGeom prst="rect">
            <a:avLst/>
          </a:prstGeom>
          <a:noFill/>
          <a:ln>
            <a:noFill/>
          </a:ln>
        </p:spPr>
      </p:pic>
      <p:pic>
        <p:nvPicPr>
          <p:cNvPr id="199" name="Google Shape;199;p26"/>
          <p:cNvPicPr preferRelativeResize="0"/>
          <p:nvPr/>
        </p:nvPicPr>
        <p:blipFill>
          <a:blip r:embed="rId4">
            <a:alphaModFix/>
          </a:blip>
          <a:stretch>
            <a:fillRect/>
          </a:stretch>
        </p:blipFill>
        <p:spPr>
          <a:xfrm>
            <a:off x="8534650" y="-28400"/>
            <a:ext cx="609350" cy="5200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7"/>
          <p:cNvSpPr txBox="1"/>
          <p:nvPr>
            <p:ph type="title"/>
          </p:nvPr>
        </p:nvSpPr>
        <p:spPr>
          <a:xfrm>
            <a:off x="102075" y="159900"/>
            <a:ext cx="3180300" cy="127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Dimensionality Reduction</a:t>
            </a:r>
            <a:endParaRPr/>
          </a:p>
        </p:txBody>
      </p:sp>
      <p:pic>
        <p:nvPicPr>
          <p:cNvPr id="205" name="Google Shape;205;p27"/>
          <p:cNvPicPr preferRelativeResize="0"/>
          <p:nvPr/>
        </p:nvPicPr>
        <p:blipFill>
          <a:blip r:embed="rId3">
            <a:alphaModFix/>
          </a:blip>
          <a:stretch>
            <a:fillRect/>
          </a:stretch>
        </p:blipFill>
        <p:spPr>
          <a:xfrm>
            <a:off x="8534650" y="-28400"/>
            <a:ext cx="609350" cy="5200300"/>
          </a:xfrm>
          <a:prstGeom prst="rect">
            <a:avLst/>
          </a:prstGeom>
          <a:noFill/>
          <a:ln>
            <a:noFill/>
          </a:ln>
        </p:spPr>
      </p:pic>
      <p:pic>
        <p:nvPicPr>
          <p:cNvPr id="206" name="Google Shape;206;p27"/>
          <p:cNvPicPr preferRelativeResize="0"/>
          <p:nvPr/>
        </p:nvPicPr>
        <p:blipFill>
          <a:blip r:embed="rId4">
            <a:alphaModFix/>
          </a:blip>
          <a:stretch>
            <a:fillRect/>
          </a:stretch>
        </p:blipFill>
        <p:spPr>
          <a:xfrm>
            <a:off x="0" y="1713950"/>
            <a:ext cx="8534650" cy="3365925"/>
          </a:xfrm>
          <a:prstGeom prst="rect">
            <a:avLst/>
          </a:prstGeom>
          <a:noFill/>
          <a:ln>
            <a:noFill/>
          </a:ln>
        </p:spPr>
      </p:pic>
      <p:sp>
        <p:nvSpPr>
          <p:cNvPr id="207" name="Google Shape;207;p27"/>
          <p:cNvSpPr txBox="1"/>
          <p:nvPr/>
        </p:nvSpPr>
        <p:spPr>
          <a:xfrm>
            <a:off x="4464775" y="335400"/>
            <a:ext cx="3180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1"/>
                </a:solidFill>
                <a:latin typeface="Roboto"/>
                <a:ea typeface="Roboto"/>
                <a:cs typeface="Roboto"/>
                <a:sym typeface="Roboto"/>
              </a:rPr>
              <a:t>tipi4 - </a:t>
            </a:r>
            <a:r>
              <a:rPr b="1" lang="en" sz="1600">
                <a:solidFill>
                  <a:schemeClr val="lt1"/>
                </a:solidFill>
              </a:rPr>
              <a:t>Anxious, </a:t>
            </a:r>
            <a:r>
              <a:rPr b="1" lang="en" sz="1600">
                <a:solidFill>
                  <a:schemeClr val="lt1"/>
                </a:solidFill>
              </a:rPr>
              <a:t>easily</a:t>
            </a:r>
            <a:r>
              <a:rPr b="1" lang="en" sz="1600">
                <a:solidFill>
                  <a:schemeClr val="lt1"/>
                </a:solidFill>
              </a:rPr>
              <a:t> upset</a:t>
            </a:r>
            <a:endParaRPr b="1" sz="1600">
              <a:solidFill>
                <a:schemeClr val="lt1"/>
              </a:solidFill>
            </a:endParaRPr>
          </a:p>
          <a:p>
            <a:pPr indent="0" lvl="0" marL="0" rtl="0" algn="l">
              <a:spcBef>
                <a:spcPts val="0"/>
              </a:spcBef>
              <a:spcAft>
                <a:spcPts val="0"/>
              </a:spcAft>
              <a:buNone/>
            </a:pPr>
            <a:r>
              <a:t/>
            </a:r>
            <a:endParaRPr b="1" sz="1600">
              <a:solidFill>
                <a:schemeClr val="lt1"/>
              </a:solidFill>
            </a:endParaRPr>
          </a:p>
          <a:p>
            <a:pPr indent="0" lvl="0" marL="0" rtl="0" algn="l">
              <a:spcBef>
                <a:spcPts val="0"/>
              </a:spcBef>
              <a:spcAft>
                <a:spcPts val="0"/>
              </a:spcAft>
              <a:buNone/>
            </a:pPr>
            <a:r>
              <a:rPr b="1" lang="en" sz="1600">
                <a:solidFill>
                  <a:schemeClr val="lt1"/>
                </a:solidFill>
              </a:rPr>
              <a:t>tipi9 - Calm, emotionally stable</a:t>
            </a:r>
            <a:endParaRPr b="1" sz="160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8"/>
          <p:cNvSpPr txBox="1"/>
          <p:nvPr>
            <p:ph type="title"/>
          </p:nvPr>
        </p:nvSpPr>
        <p:spPr>
          <a:xfrm>
            <a:off x="102075" y="159900"/>
            <a:ext cx="3180300" cy="150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Principal Component Analysis</a:t>
            </a:r>
            <a:endParaRPr/>
          </a:p>
        </p:txBody>
      </p:sp>
      <p:sp>
        <p:nvSpPr>
          <p:cNvPr id="213" name="Google Shape;213;p28"/>
          <p:cNvSpPr txBox="1"/>
          <p:nvPr/>
        </p:nvSpPr>
        <p:spPr>
          <a:xfrm>
            <a:off x="0" y="4528250"/>
            <a:ext cx="198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3"/>
                </a:solidFill>
                <a:latin typeface="Roboto"/>
                <a:ea typeface="Roboto"/>
                <a:cs typeface="Roboto"/>
                <a:sym typeface="Roboto"/>
              </a:rPr>
              <a:t>    </a:t>
            </a:r>
            <a:r>
              <a:rPr b="1" lang="en">
                <a:solidFill>
                  <a:schemeClr val="dk1"/>
                </a:solidFill>
                <a:latin typeface="Roboto"/>
                <a:ea typeface="Roboto"/>
                <a:cs typeface="Roboto"/>
                <a:sym typeface="Roboto"/>
              </a:rPr>
              <a:t>Severe Depression</a:t>
            </a:r>
            <a:endParaRPr b="1">
              <a:solidFill>
                <a:schemeClr val="dk1"/>
              </a:solidFill>
              <a:latin typeface="Roboto"/>
              <a:ea typeface="Roboto"/>
              <a:cs typeface="Roboto"/>
              <a:sym typeface="Roboto"/>
            </a:endParaRPr>
          </a:p>
        </p:txBody>
      </p:sp>
      <p:sp>
        <p:nvSpPr>
          <p:cNvPr id="214" name="Google Shape;214;p28"/>
          <p:cNvSpPr txBox="1"/>
          <p:nvPr/>
        </p:nvSpPr>
        <p:spPr>
          <a:xfrm>
            <a:off x="3034225" y="4528250"/>
            <a:ext cx="198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3"/>
                </a:solidFill>
                <a:latin typeface="Roboto"/>
                <a:ea typeface="Roboto"/>
                <a:cs typeface="Roboto"/>
                <a:sym typeface="Roboto"/>
              </a:rPr>
              <a:t>   </a:t>
            </a:r>
            <a:r>
              <a:rPr b="1" lang="en">
                <a:solidFill>
                  <a:schemeClr val="dk1"/>
                </a:solidFill>
                <a:latin typeface="Roboto"/>
                <a:ea typeface="Roboto"/>
                <a:cs typeface="Roboto"/>
                <a:sym typeface="Roboto"/>
              </a:rPr>
              <a:t>Severe Anxiety</a:t>
            </a:r>
            <a:endParaRPr b="1">
              <a:solidFill>
                <a:schemeClr val="dk1"/>
              </a:solidFill>
              <a:latin typeface="Roboto"/>
              <a:ea typeface="Roboto"/>
              <a:cs typeface="Roboto"/>
              <a:sym typeface="Roboto"/>
            </a:endParaRPr>
          </a:p>
        </p:txBody>
      </p:sp>
      <p:sp>
        <p:nvSpPr>
          <p:cNvPr id="215" name="Google Shape;215;p28"/>
          <p:cNvSpPr txBox="1"/>
          <p:nvPr/>
        </p:nvSpPr>
        <p:spPr>
          <a:xfrm>
            <a:off x="5966375" y="4528250"/>
            <a:ext cx="198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3"/>
                </a:solidFill>
                <a:latin typeface="Roboto"/>
                <a:ea typeface="Roboto"/>
                <a:cs typeface="Roboto"/>
                <a:sym typeface="Roboto"/>
              </a:rPr>
              <a:t>  </a:t>
            </a:r>
            <a:r>
              <a:rPr b="1" lang="en">
                <a:solidFill>
                  <a:schemeClr val="dk1"/>
                </a:solidFill>
                <a:latin typeface="Roboto"/>
                <a:ea typeface="Roboto"/>
                <a:cs typeface="Roboto"/>
                <a:sym typeface="Roboto"/>
              </a:rPr>
              <a:t>S</a:t>
            </a:r>
            <a:r>
              <a:rPr b="1" lang="en">
                <a:solidFill>
                  <a:schemeClr val="dk1"/>
                </a:solidFill>
                <a:latin typeface="Roboto"/>
                <a:ea typeface="Roboto"/>
                <a:cs typeface="Roboto"/>
                <a:sym typeface="Roboto"/>
              </a:rPr>
              <a:t>evere Stress</a:t>
            </a:r>
            <a:endParaRPr b="1">
              <a:solidFill>
                <a:schemeClr val="dk1"/>
              </a:solidFill>
              <a:latin typeface="Roboto"/>
              <a:ea typeface="Roboto"/>
              <a:cs typeface="Roboto"/>
              <a:sym typeface="Roboto"/>
            </a:endParaRPr>
          </a:p>
        </p:txBody>
      </p:sp>
      <p:sp>
        <p:nvSpPr>
          <p:cNvPr id="216" name="Google Shape;216;p28"/>
          <p:cNvSpPr txBox="1"/>
          <p:nvPr/>
        </p:nvSpPr>
        <p:spPr>
          <a:xfrm>
            <a:off x="1096450" y="4181925"/>
            <a:ext cx="210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 </a:t>
            </a:r>
            <a:r>
              <a:rPr b="1" lang="en">
                <a:solidFill>
                  <a:schemeClr val="accent3"/>
                </a:solidFill>
                <a:latin typeface="Roboto"/>
                <a:ea typeface="Roboto"/>
                <a:cs typeface="Roboto"/>
                <a:sym typeface="Roboto"/>
              </a:rPr>
              <a:t>No Severe Depression</a:t>
            </a:r>
            <a:endParaRPr b="1">
              <a:solidFill>
                <a:schemeClr val="accent3"/>
              </a:solidFill>
              <a:latin typeface="Roboto"/>
              <a:ea typeface="Roboto"/>
              <a:cs typeface="Roboto"/>
              <a:sym typeface="Roboto"/>
            </a:endParaRPr>
          </a:p>
        </p:txBody>
      </p:sp>
      <p:sp>
        <p:nvSpPr>
          <p:cNvPr id="217" name="Google Shape;217;p28"/>
          <p:cNvSpPr txBox="1"/>
          <p:nvPr/>
        </p:nvSpPr>
        <p:spPr>
          <a:xfrm>
            <a:off x="4296075" y="4128050"/>
            <a:ext cx="167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3"/>
                </a:solidFill>
                <a:latin typeface="Roboto"/>
                <a:ea typeface="Roboto"/>
                <a:cs typeface="Roboto"/>
                <a:sym typeface="Roboto"/>
              </a:rPr>
              <a:t>No Severe Anxiety</a:t>
            </a:r>
            <a:endParaRPr b="1">
              <a:solidFill>
                <a:schemeClr val="accent3"/>
              </a:solidFill>
              <a:latin typeface="Roboto"/>
              <a:ea typeface="Roboto"/>
              <a:cs typeface="Roboto"/>
              <a:sym typeface="Roboto"/>
            </a:endParaRPr>
          </a:p>
        </p:txBody>
      </p:sp>
      <p:sp>
        <p:nvSpPr>
          <p:cNvPr id="218" name="Google Shape;218;p28"/>
          <p:cNvSpPr txBox="1"/>
          <p:nvPr/>
        </p:nvSpPr>
        <p:spPr>
          <a:xfrm>
            <a:off x="7273375" y="4128050"/>
            <a:ext cx="173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 </a:t>
            </a:r>
            <a:r>
              <a:rPr b="1" lang="en">
                <a:solidFill>
                  <a:schemeClr val="accent3"/>
                </a:solidFill>
                <a:latin typeface="Roboto"/>
                <a:ea typeface="Roboto"/>
                <a:cs typeface="Roboto"/>
                <a:sym typeface="Roboto"/>
              </a:rPr>
              <a:t>No Severe Stress</a:t>
            </a:r>
            <a:endParaRPr b="1">
              <a:solidFill>
                <a:schemeClr val="accent3"/>
              </a:solidFill>
              <a:latin typeface="Roboto"/>
              <a:ea typeface="Roboto"/>
              <a:cs typeface="Roboto"/>
              <a:sym typeface="Roboto"/>
            </a:endParaRPr>
          </a:p>
        </p:txBody>
      </p:sp>
      <p:pic>
        <p:nvPicPr>
          <p:cNvPr id="219" name="Google Shape;219;p28"/>
          <p:cNvPicPr preferRelativeResize="0"/>
          <p:nvPr/>
        </p:nvPicPr>
        <p:blipFill>
          <a:blip r:embed="rId3">
            <a:alphaModFix/>
          </a:blip>
          <a:stretch>
            <a:fillRect/>
          </a:stretch>
        </p:blipFill>
        <p:spPr>
          <a:xfrm>
            <a:off x="16438" y="1762575"/>
            <a:ext cx="2972733" cy="2419350"/>
          </a:xfrm>
          <a:prstGeom prst="rect">
            <a:avLst/>
          </a:prstGeom>
          <a:noFill/>
          <a:ln>
            <a:noFill/>
          </a:ln>
        </p:spPr>
      </p:pic>
      <p:pic>
        <p:nvPicPr>
          <p:cNvPr id="220" name="Google Shape;220;p28"/>
          <p:cNvPicPr preferRelativeResize="0"/>
          <p:nvPr/>
        </p:nvPicPr>
        <p:blipFill>
          <a:blip r:embed="rId4">
            <a:alphaModFix/>
          </a:blip>
          <a:stretch>
            <a:fillRect/>
          </a:stretch>
        </p:blipFill>
        <p:spPr>
          <a:xfrm>
            <a:off x="3133875" y="1760137"/>
            <a:ext cx="2972724" cy="2424250"/>
          </a:xfrm>
          <a:prstGeom prst="rect">
            <a:avLst/>
          </a:prstGeom>
          <a:noFill/>
          <a:ln>
            <a:noFill/>
          </a:ln>
        </p:spPr>
      </p:pic>
      <p:pic>
        <p:nvPicPr>
          <p:cNvPr id="221" name="Google Shape;221;p28"/>
          <p:cNvPicPr preferRelativeResize="0"/>
          <p:nvPr/>
        </p:nvPicPr>
        <p:blipFill>
          <a:blip r:embed="rId5">
            <a:alphaModFix/>
          </a:blip>
          <a:stretch>
            <a:fillRect/>
          </a:stretch>
        </p:blipFill>
        <p:spPr>
          <a:xfrm>
            <a:off x="6251300" y="1762575"/>
            <a:ext cx="2892699" cy="2363516"/>
          </a:xfrm>
          <a:prstGeom prst="rect">
            <a:avLst/>
          </a:prstGeom>
          <a:noFill/>
          <a:ln>
            <a:noFill/>
          </a:ln>
        </p:spPr>
      </p:pic>
      <p:sp>
        <p:nvSpPr>
          <p:cNvPr id="222" name="Google Shape;222;p28"/>
          <p:cNvSpPr txBox="1"/>
          <p:nvPr/>
        </p:nvSpPr>
        <p:spPr>
          <a:xfrm>
            <a:off x="6834200" y="220463"/>
            <a:ext cx="1989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Optimal number of components = 21</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rPr lang="en">
                <a:solidFill>
                  <a:schemeClr val="lt1"/>
                </a:solidFill>
                <a:latin typeface="Roboto"/>
                <a:ea typeface="Roboto"/>
                <a:cs typeface="Roboto"/>
                <a:sym typeface="Roboto"/>
              </a:rPr>
              <a:t>Total features in dataset = 21</a:t>
            </a:r>
            <a:endParaRPr>
              <a:solidFill>
                <a:schemeClr val="lt1"/>
              </a:solidFill>
              <a:latin typeface="Roboto"/>
              <a:ea typeface="Roboto"/>
              <a:cs typeface="Roboto"/>
              <a:sym typeface="Roboto"/>
            </a:endParaRPr>
          </a:p>
        </p:txBody>
      </p:sp>
      <p:pic>
        <p:nvPicPr>
          <p:cNvPr id="223" name="Google Shape;223;p28"/>
          <p:cNvPicPr preferRelativeResize="0"/>
          <p:nvPr/>
        </p:nvPicPr>
        <p:blipFill>
          <a:blip r:embed="rId6">
            <a:alphaModFix/>
          </a:blip>
          <a:stretch>
            <a:fillRect/>
          </a:stretch>
        </p:blipFill>
        <p:spPr>
          <a:xfrm>
            <a:off x="2670025" y="349375"/>
            <a:ext cx="3803950" cy="1066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9"/>
          <p:cNvSpPr txBox="1"/>
          <p:nvPr>
            <p:ph type="title"/>
          </p:nvPr>
        </p:nvSpPr>
        <p:spPr>
          <a:xfrm>
            <a:off x="102075" y="531000"/>
            <a:ext cx="4339500" cy="75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Before Oversampling</a:t>
            </a:r>
            <a:endParaRPr/>
          </a:p>
        </p:txBody>
      </p:sp>
      <p:sp>
        <p:nvSpPr>
          <p:cNvPr id="229" name="Google Shape;229;p29"/>
          <p:cNvSpPr txBox="1"/>
          <p:nvPr>
            <p:ph idx="1" type="body"/>
          </p:nvPr>
        </p:nvSpPr>
        <p:spPr>
          <a:xfrm>
            <a:off x="523425" y="1919075"/>
            <a:ext cx="44439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Balance of Outcomes for Depression</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rPr lang="en"/>
              <a:t>Balance of Outcomes for Anxiety</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rPr lang="en"/>
              <a:t>Balance of Outcomes for Stress</a:t>
            </a:r>
            <a:endParaRPr/>
          </a:p>
        </p:txBody>
      </p:sp>
      <p:pic>
        <p:nvPicPr>
          <p:cNvPr id="230" name="Google Shape;230;p29"/>
          <p:cNvPicPr preferRelativeResize="0"/>
          <p:nvPr/>
        </p:nvPicPr>
        <p:blipFill>
          <a:blip r:embed="rId3">
            <a:alphaModFix/>
          </a:blip>
          <a:stretch>
            <a:fillRect/>
          </a:stretch>
        </p:blipFill>
        <p:spPr>
          <a:xfrm>
            <a:off x="5501150" y="1873775"/>
            <a:ext cx="1665158" cy="656900"/>
          </a:xfrm>
          <a:prstGeom prst="rect">
            <a:avLst/>
          </a:prstGeom>
          <a:noFill/>
          <a:ln>
            <a:noFill/>
          </a:ln>
        </p:spPr>
      </p:pic>
      <p:pic>
        <p:nvPicPr>
          <p:cNvPr id="231" name="Google Shape;231;p29"/>
          <p:cNvPicPr preferRelativeResize="0"/>
          <p:nvPr/>
        </p:nvPicPr>
        <p:blipFill>
          <a:blip r:embed="rId4">
            <a:alphaModFix/>
          </a:blip>
          <a:stretch>
            <a:fillRect/>
          </a:stretch>
        </p:blipFill>
        <p:spPr>
          <a:xfrm>
            <a:off x="5450038" y="2852950"/>
            <a:ext cx="1767375" cy="656900"/>
          </a:xfrm>
          <a:prstGeom prst="rect">
            <a:avLst/>
          </a:prstGeom>
          <a:noFill/>
          <a:ln>
            <a:noFill/>
          </a:ln>
        </p:spPr>
      </p:pic>
      <p:pic>
        <p:nvPicPr>
          <p:cNvPr id="232" name="Google Shape;232;p29"/>
          <p:cNvPicPr preferRelativeResize="0"/>
          <p:nvPr/>
        </p:nvPicPr>
        <p:blipFill>
          <a:blip r:embed="rId5">
            <a:alphaModFix/>
          </a:blip>
          <a:stretch>
            <a:fillRect/>
          </a:stretch>
        </p:blipFill>
        <p:spPr>
          <a:xfrm>
            <a:off x="5501150" y="3924900"/>
            <a:ext cx="1665150" cy="594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0"/>
          <p:cNvSpPr txBox="1"/>
          <p:nvPr>
            <p:ph type="title"/>
          </p:nvPr>
        </p:nvSpPr>
        <p:spPr>
          <a:xfrm>
            <a:off x="102075" y="531000"/>
            <a:ext cx="4339500" cy="75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After</a:t>
            </a:r>
            <a:r>
              <a:rPr lang="en"/>
              <a:t> Oversampling</a:t>
            </a:r>
            <a:endParaRPr/>
          </a:p>
        </p:txBody>
      </p:sp>
      <p:sp>
        <p:nvSpPr>
          <p:cNvPr id="238" name="Google Shape;238;p30"/>
          <p:cNvSpPr txBox="1"/>
          <p:nvPr>
            <p:ph idx="1" type="body"/>
          </p:nvPr>
        </p:nvSpPr>
        <p:spPr>
          <a:xfrm>
            <a:off x="523425" y="1919075"/>
            <a:ext cx="44439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Balance of Outcomes for Depression</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rPr lang="en"/>
              <a:t>Balance of Outcomes for Anxiety</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rPr lang="en"/>
              <a:t>Balance of Outcomes for Stress</a:t>
            </a:r>
            <a:endParaRPr/>
          </a:p>
        </p:txBody>
      </p:sp>
      <p:pic>
        <p:nvPicPr>
          <p:cNvPr id="239" name="Google Shape;239;p30"/>
          <p:cNvPicPr preferRelativeResize="0"/>
          <p:nvPr/>
        </p:nvPicPr>
        <p:blipFill>
          <a:blip r:embed="rId3">
            <a:alphaModFix/>
          </a:blip>
          <a:stretch>
            <a:fillRect/>
          </a:stretch>
        </p:blipFill>
        <p:spPr>
          <a:xfrm>
            <a:off x="5501150" y="1873775"/>
            <a:ext cx="1665158" cy="656900"/>
          </a:xfrm>
          <a:prstGeom prst="rect">
            <a:avLst/>
          </a:prstGeom>
          <a:noFill/>
          <a:ln>
            <a:noFill/>
          </a:ln>
        </p:spPr>
      </p:pic>
      <p:pic>
        <p:nvPicPr>
          <p:cNvPr id="240" name="Google Shape;240;p30"/>
          <p:cNvPicPr preferRelativeResize="0"/>
          <p:nvPr/>
        </p:nvPicPr>
        <p:blipFill>
          <a:blip r:embed="rId4">
            <a:alphaModFix/>
          </a:blip>
          <a:stretch>
            <a:fillRect/>
          </a:stretch>
        </p:blipFill>
        <p:spPr>
          <a:xfrm>
            <a:off x="5450038" y="2852950"/>
            <a:ext cx="1767375" cy="656900"/>
          </a:xfrm>
          <a:prstGeom prst="rect">
            <a:avLst/>
          </a:prstGeom>
          <a:noFill/>
          <a:ln>
            <a:noFill/>
          </a:ln>
        </p:spPr>
      </p:pic>
      <p:pic>
        <p:nvPicPr>
          <p:cNvPr id="241" name="Google Shape;241;p30"/>
          <p:cNvPicPr preferRelativeResize="0"/>
          <p:nvPr/>
        </p:nvPicPr>
        <p:blipFill>
          <a:blip r:embed="rId5">
            <a:alphaModFix/>
          </a:blip>
          <a:stretch>
            <a:fillRect/>
          </a:stretch>
        </p:blipFill>
        <p:spPr>
          <a:xfrm>
            <a:off x="5501162" y="3935200"/>
            <a:ext cx="1665150" cy="603855"/>
          </a:xfrm>
          <a:prstGeom prst="rect">
            <a:avLst/>
          </a:prstGeom>
          <a:noFill/>
          <a:ln>
            <a:noFill/>
          </a:ln>
        </p:spPr>
      </p:pic>
      <p:pic>
        <p:nvPicPr>
          <p:cNvPr id="242" name="Google Shape;242;p30"/>
          <p:cNvPicPr preferRelativeResize="0"/>
          <p:nvPr/>
        </p:nvPicPr>
        <p:blipFill>
          <a:blip r:embed="rId6">
            <a:alphaModFix/>
          </a:blip>
          <a:stretch>
            <a:fillRect/>
          </a:stretch>
        </p:blipFill>
        <p:spPr>
          <a:xfrm>
            <a:off x="4201600" y="184225"/>
            <a:ext cx="4664075" cy="1311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1"/>
          <p:cNvSpPr txBox="1"/>
          <p:nvPr>
            <p:ph type="title"/>
          </p:nvPr>
        </p:nvSpPr>
        <p:spPr>
          <a:xfrm>
            <a:off x="267213" y="0"/>
            <a:ext cx="3687300" cy="10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Model</a:t>
            </a:r>
            <a:endParaRPr sz="2400"/>
          </a:p>
        </p:txBody>
      </p:sp>
      <p:sp>
        <p:nvSpPr>
          <p:cNvPr id="248" name="Google Shape;248;p31"/>
          <p:cNvSpPr txBox="1"/>
          <p:nvPr/>
        </p:nvSpPr>
        <p:spPr>
          <a:xfrm>
            <a:off x="3892100" y="0"/>
            <a:ext cx="5090400" cy="2110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000"/>
              </a:spcAft>
              <a:buNone/>
            </a:pPr>
            <a:r>
              <a:rPr b="1" i="1" lang="en">
                <a:solidFill>
                  <a:srgbClr val="FAFAFA"/>
                </a:solidFill>
                <a:latin typeface="Roboto"/>
                <a:ea typeface="Roboto"/>
                <a:cs typeface="Roboto"/>
                <a:sym typeface="Roboto"/>
              </a:rPr>
              <a:t>We needed to narrow our efforts to one of the ‘conditions’ in the dataset for more in-depth analysis, so we chose the Stress Dataset.  This is the most </a:t>
            </a:r>
            <a:r>
              <a:rPr b="1" i="1" lang="en">
                <a:solidFill>
                  <a:srgbClr val="FAFAFA"/>
                </a:solidFill>
                <a:latin typeface="Roboto"/>
                <a:ea typeface="Roboto"/>
                <a:cs typeface="Roboto"/>
                <a:sym typeface="Roboto"/>
              </a:rPr>
              <a:t>imbalanced</a:t>
            </a:r>
            <a:r>
              <a:rPr b="1" i="1" lang="en">
                <a:solidFill>
                  <a:srgbClr val="FAFAFA"/>
                </a:solidFill>
                <a:latin typeface="Roboto"/>
                <a:ea typeface="Roboto"/>
                <a:cs typeface="Roboto"/>
                <a:sym typeface="Roboto"/>
              </a:rPr>
              <a:t> dataset with the lowest predictability at the extremes.</a:t>
            </a:r>
            <a:endParaRPr b="1" i="1">
              <a:solidFill>
                <a:schemeClr val="lt1"/>
              </a:solidFill>
              <a:latin typeface="Roboto"/>
              <a:ea typeface="Roboto"/>
              <a:cs typeface="Roboto"/>
              <a:sym typeface="Roboto"/>
            </a:endParaRPr>
          </a:p>
        </p:txBody>
      </p:sp>
      <p:pic>
        <p:nvPicPr>
          <p:cNvPr id="249" name="Google Shape;249;p31"/>
          <p:cNvPicPr preferRelativeResize="0"/>
          <p:nvPr/>
        </p:nvPicPr>
        <p:blipFill>
          <a:blip r:embed="rId3">
            <a:alphaModFix/>
          </a:blip>
          <a:stretch>
            <a:fillRect/>
          </a:stretch>
        </p:blipFill>
        <p:spPr>
          <a:xfrm>
            <a:off x="0" y="1152900"/>
            <a:ext cx="3255775" cy="1852150"/>
          </a:xfrm>
          <a:prstGeom prst="rect">
            <a:avLst/>
          </a:prstGeom>
          <a:noFill/>
          <a:ln>
            <a:noFill/>
          </a:ln>
        </p:spPr>
      </p:pic>
      <p:pic>
        <p:nvPicPr>
          <p:cNvPr id="250" name="Google Shape;250;p31"/>
          <p:cNvPicPr preferRelativeResize="0"/>
          <p:nvPr/>
        </p:nvPicPr>
        <p:blipFill>
          <a:blip r:embed="rId4">
            <a:alphaModFix/>
          </a:blip>
          <a:stretch>
            <a:fillRect/>
          </a:stretch>
        </p:blipFill>
        <p:spPr>
          <a:xfrm>
            <a:off x="2942100" y="2232400"/>
            <a:ext cx="3259792" cy="1852150"/>
          </a:xfrm>
          <a:prstGeom prst="rect">
            <a:avLst/>
          </a:prstGeom>
          <a:noFill/>
          <a:ln>
            <a:noFill/>
          </a:ln>
        </p:spPr>
      </p:pic>
      <p:pic>
        <p:nvPicPr>
          <p:cNvPr id="251" name="Google Shape;251;p31"/>
          <p:cNvPicPr preferRelativeResize="0"/>
          <p:nvPr/>
        </p:nvPicPr>
        <p:blipFill>
          <a:blip r:embed="rId5">
            <a:alphaModFix/>
          </a:blip>
          <a:stretch>
            <a:fillRect/>
          </a:stretch>
        </p:blipFill>
        <p:spPr>
          <a:xfrm>
            <a:off x="5884199" y="3321398"/>
            <a:ext cx="3259799" cy="1822100"/>
          </a:xfrm>
          <a:prstGeom prst="rect">
            <a:avLst/>
          </a:prstGeom>
          <a:noFill/>
          <a:ln>
            <a:noFill/>
          </a:ln>
        </p:spPr>
      </p:pic>
      <p:sp>
        <p:nvSpPr>
          <p:cNvPr id="252" name="Google Shape;252;p31"/>
          <p:cNvSpPr txBox="1"/>
          <p:nvPr/>
        </p:nvSpPr>
        <p:spPr>
          <a:xfrm>
            <a:off x="381775" y="1152900"/>
            <a:ext cx="224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Depression Level Counts</a:t>
            </a:r>
            <a:endParaRPr b="1">
              <a:solidFill>
                <a:schemeClr val="dk1"/>
              </a:solidFill>
              <a:latin typeface="Roboto"/>
              <a:ea typeface="Roboto"/>
              <a:cs typeface="Roboto"/>
              <a:sym typeface="Roboto"/>
            </a:endParaRPr>
          </a:p>
        </p:txBody>
      </p:sp>
      <p:sp>
        <p:nvSpPr>
          <p:cNvPr id="253" name="Google Shape;253;p31"/>
          <p:cNvSpPr txBox="1"/>
          <p:nvPr/>
        </p:nvSpPr>
        <p:spPr>
          <a:xfrm>
            <a:off x="3514225" y="2232400"/>
            <a:ext cx="189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Anxiety</a:t>
            </a:r>
            <a:r>
              <a:rPr b="1" lang="en">
                <a:solidFill>
                  <a:schemeClr val="dk1"/>
                </a:solidFill>
                <a:latin typeface="Roboto"/>
                <a:ea typeface="Roboto"/>
                <a:cs typeface="Roboto"/>
                <a:sym typeface="Roboto"/>
              </a:rPr>
              <a:t> Level Counts</a:t>
            </a:r>
            <a:endParaRPr b="1">
              <a:solidFill>
                <a:schemeClr val="dk1"/>
              </a:solidFill>
              <a:latin typeface="Roboto"/>
              <a:ea typeface="Roboto"/>
              <a:cs typeface="Roboto"/>
              <a:sym typeface="Roboto"/>
            </a:endParaRPr>
          </a:p>
        </p:txBody>
      </p:sp>
      <p:sp>
        <p:nvSpPr>
          <p:cNvPr id="254" name="Google Shape;254;p31"/>
          <p:cNvSpPr txBox="1"/>
          <p:nvPr/>
        </p:nvSpPr>
        <p:spPr>
          <a:xfrm>
            <a:off x="6996625" y="3321400"/>
            <a:ext cx="180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Stress</a:t>
            </a:r>
            <a:r>
              <a:rPr b="1" lang="en">
                <a:solidFill>
                  <a:schemeClr val="dk1"/>
                </a:solidFill>
                <a:latin typeface="Roboto"/>
                <a:ea typeface="Roboto"/>
                <a:cs typeface="Roboto"/>
                <a:sym typeface="Roboto"/>
              </a:rPr>
              <a:t> Level Counts</a:t>
            </a:r>
            <a:endParaRPr b="1">
              <a:solidFill>
                <a:schemeClr val="dk1"/>
              </a:solidFill>
              <a:latin typeface="Roboto"/>
              <a:ea typeface="Roboto"/>
              <a:cs typeface="Roboto"/>
              <a:sym typeface="Roboto"/>
            </a:endParaRPr>
          </a:p>
        </p:txBody>
      </p:sp>
      <p:sp>
        <p:nvSpPr>
          <p:cNvPr id="255" name="Google Shape;255;p31"/>
          <p:cNvSpPr txBox="1"/>
          <p:nvPr/>
        </p:nvSpPr>
        <p:spPr>
          <a:xfrm>
            <a:off x="109075" y="3709100"/>
            <a:ext cx="2793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chemeClr val="lt1"/>
                </a:solidFill>
                <a:latin typeface="Roboto"/>
                <a:ea typeface="Roboto"/>
                <a:cs typeface="Roboto"/>
                <a:sym typeface="Roboto"/>
              </a:rPr>
              <a:t>We classified a binary outcome for ‘severe’ and ‘extreme severe’ stress versus ‘normal,’ ‘mild,’ or ‘moderate.’</a:t>
            </a:r>
            <a:endParaRPr b="1" i="1">
              <a:solidFill>
                <a:schemeClr val="lt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14"/>
          <p:cNvPicPr preferRelativeResize="0"/>
          <p:nvPr/>
        </p:nvPicPr>
        <p:blipFill rotWithShape="1">
          <a:blip r:embed="rId3">
            <a:alphaModFix/>
          </a:blip>
          <a:srcRect b="0" l="7783" r="0" t="0"/>
          <a:stretch/>
        </p:blipFill>
        <p:spPr>
          <a:xfrm>
            <a:off x="0" y="0"/>
            <a:ext cx="9144000" cy="5143500"/>
          </a:xfrm>
          <a:prstGeom prst="rect">
            <a:avLst/>
          </a:prstGeom>
          <a:noFill/>
          <a:ln>
            <a:noFill/>
          </a:ln>
        </p:spPr>
      </p:pic>
      <p:sp>
        <p:nvSpPr>
          <p:cNvPr id="75" name="Google Shape;75;p14"/>
          <p:cNvSpPr txBox="1"/>
          <p:nvPr>
            <p:ph type="title"/>
          </p:nvPr>
        </p:nvSpPr>
        <p:spPr>
          <a:xfrm>
            <a:off x="328975" y="526350"/>
            <a:ext cx="67092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600"/>
              <a:t>The Question:</a:t>
            </a:r>
            <a:endParaRPr b="1" sz="3600"/>
          </a:p>
          <a:p>
            <a:pPr indent="0" lvl="0" marL="0" rtl="0" algn="l">
              <a:spcBef>
                <a:spcPts val="0"/>
              </a:spcBef>
              <a:spcAft>
                <a:spcPts val="0"/>
              </a:spcAft>
              <a:buNone/>
            </a:pPr>
            <a:r>
              <a:t/>
            </a:r>
            <a:endParaRPr b="1" sz="3600"/>
          </a:p>
          <a:p>
            <a:pPr indent="0" lvl="0" marL="0" rtl="0" algn="l">
              <a:spcBef>
                <a:spcPts val="0"/>
              </a:spcBef>
              <a:spcAft>
                <a:spcPts val="0"/>
              </a:spcAft>
              <a:buNone/>
            </a:pPr>
            <a:r>
              <a:rPr b="1" lang="en" sz="3600"/>
              <a:t>How well do temperament and demographics predict a person’s likelihood to suffer from severe depression, anxiety, or stress issues?</a:t>
            </a:r>
            <a:endParaRPr sz="3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32"/>
          <p:cNvPicPr preferRelativeResize="0"/>
          <p:nvPr/>
        </p:nvPicPr>
        <p:blipFill>
          <a:blip r:embed="rId3">
            <a:alphaModFix/>
          </a:blip>
          <a:stretch>
            <a:fillRect/>
          </a:stretch>
        </p:blipFill>
        <p:spPr>
          <a:xfrm>
            <a:off x="5130500" y="2247050"/>
            <a:ext cx="3856750" cy="2727175"/>
          </a:xfrm>
          <a:prstGeom prst="rect">
            <a:avLst/>
          </a:prstGeom>
          <a:noFill/>
          <a:ln>
            <a:noFill/>
          </a:ln>
        </p:spPr>
      </p:pic>
      <p:pic>
        <p:nvPicPr>
          <p:cNvPr id="261" name="Google Shape;261;p32"/>
          <p:cNvPicPr preferRelativeResize="0"/>
          <p:nvPr/>
        </p:nvPicPr>
        <p:blipFill>
          <a:blip r:embed="rId4">
            <a:alphaModFix/>
          </a:blip>
          <a:stretch>
            <a:fillRect/>
          </a:stretch>
        </p:blipFill>
        <p:spPr>
          <a:xfrm>
            <a:off x="152400" y="152400"/>
            <a:ext cx="3959325" cy="2727170"/>
          </a:xfrm>
          <a:prstGeom prst="rect">
            <a:avLst/>
          </a:prstGeom>
          <a:noFill/>
          <a:ln>
            <a:noFill/>
          </a:ln>
        </p:spPr>
      </p:pic>
      <p:sp>
        <p:nvSpPr>
          <p:cNvPr id="262" name="Google Shape;262;p32"/>
          <p:cNvSpPr txBox="1"/>
          <p:nvPr>
            <p:ph type="title"/>
          </p:nvPr>
        </p:nvSpPr>
        <p:spPr>
          <a:xfrm>
            <a:off x="288413" y="3364075"/>
            <a:ext cx="3687300" cy="10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Model</a:t>
            </a:r>
            <a:endParaRPr/>
          </a:p>
          <a:p>
            <a:pPr indent="0" lvl="0" marL="0" rtl="0" algn="ctr">
              <a:spcBef>
                <a:spcPts val="0"/>
              </a:spcBef>
              <a:spcAft>
                <a:spcPts val="0"/>
              </a:spcAft>
              <a:buNone/>
            </a:pPr>
            <a:r>
              <a:rPr lang="en" sz="2400"/>
              <a:t>~ Ensemble Learning ~</a:t>
            </a:r>
            <a:endParaRPr sz="2400"/>
          </a:p>
        </p:txBody>
      </p:sp>
      <p:sp>
        <p:nvSpPr>
          <p:cNvPr id="263" name="Google Shape;263;p32"/>
          <p:cNvSpPr txBox="1"/>
          <p:nvPr/>
        </p:nvSpPr>
        <p:spPr>
          <a:xfrm>
            <a:off x="5071100" y="0"/>
            <a:ext cx="4119900" cy="2401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i="1" lang="en" sz="1800">
                <a:solidFill>
                  <a:srgbClr val="FAFAFA"/>
                </a:solidFill>
                <a:latin typeface="Roboto"/>
                <a:ea typeface="Roboto"/>
                <a:cs typeface="Roboto"/>
                <a:sym typeface="Roboto"/>
              </a:rPr>
              <a:t>We used a Random Forest Classifier, as well as a K Neighbors Classifier.</a:t>
            </a:r>
            <a:endParaRPr b="1" i="1" sz="1800">
              <a:solidFill>
                <a:srgbClr val="FAFAFA"/>
              </a:solidFill>
              <a:latin typeface="Roboto"/>
              <a:ea typeface="Roboto"/>
              <a:cs typeface="Roboto"/>
              <a:sym typeface="Roboto"/>
            </a:endParaRPr>
          </a:p>
          <a:p>
            <a:pPr indent="0" lvl="0" marL="0" rtl="0" algn="l">
              <a:lnSpc>
                <a:spcPct val="115000"/>
              </a:lnSpc>
              <a:spcBef>
                <a:spcPts val="1000"/>
              </a:spcBef>
              <a:spcAft>
                <a:spcPts val="1000"/>
              </a:spcAft>
              <a:buNone/>
            </a:pPr>
            <a:r>
              <a:rPr b="1" i="1" lang="en" sz="1800">
                <a:solidFill>
                  <a:schemeClr val="lt1"/>
                </a:solidFill>
                <a:latin typeface="Roboto"/>
                <a:ea typeface="Roboto"/>
                <a:cs typeface="Roboto"/>
                <a:sym typeface="Roboto"/>
              </a:rPr>
              <a:t>We also incorporated a Voting Classifier to further improve the model.</a:t>
            </a:r>
            <a:endParaRPr b="1" i="1" sz="1800">
              <a:solidFill>
                <a:schemeClr val="lt1"/>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33"/>
          <p:cNvPicPr preferRelativeResize="0"/>
          <p:nvPr/>
        </p:nvPicPr>
        <p:blipFill>
          <a:blip r:embed="rId3">
            <a:alphaModFix/>
          </a:blip>
          <a:stretch>
            <a:fillRect/>
          </a:stretch>
        </p:blipFill>
        <p:spPr>
          <a:xfrm>
            <a:off x="5202675" y="0"/>
            <a:ext cx="3856750" cy="2727175"/>
          </a:xfrm>
          <a:prstGeom prst="rect">
            <a:avLst/>
          </a:prstGeom>
          <a:noFill/>
          <a:ln>
            <a:noFill/>
          </a:ln>
        </p:spPr>
      </p:pic>
      <p:pic>
        <p:nvPicPr>
          <p:cNvPr id="269" name="Google Shape;269;p33"/>
          <p:cNvPicPr preferRelativeResize="0"/>
          <p:nvPr/>
        </p:nvPicPr>
        <p:blipFill>
          <a:blip r:embed="rId4">
            <a:alphaModFix/>
          </a:blip>
          <a:stretch>
            <a:fillRect/>
          </a:stretch>
        </p:blipFill>
        <p:spPr>
          <a:xfrm>
            <a:off x="0" y="2401500"/>
            <a:ext cx="3959325" cy="2727170"/>
          </a:xfrm>
          <a:prstGeom prst="rect">
            <a:avLst/>
          </a:prstGeom>
          <a:noFill/>
          <a:ln>
            <a:noFill/>
          </a:ln>
        </p:spPr>
      </p:pic>
      <p:sp>
        <p:nvSpPr>
          <p:cNvPr id="270" name="Google Shape;270;p33"/>
          <p:cNvSpPr txBox="1"/>
          <p:nvPr>
            <p:ph type="title"/>
          </p:nvPr>
        </p:nvSpPr>
        <p:spPr>
          <a:xfrm>
            <a:off x="189025" y="3948013"/>
            <a:ext cx="3687300" cy="10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Model</a:t>
            </a:r>
            <a:endParaRPr/>
          </a:p>
          <a:p>
            <a:pPr indent="0" lvl="0" marL="0" rtl="0" algn="ctr">
              <a:spcBef>
                <a:spcPts val="0"/>
              </a:spcBef>
              <a:spcAft>
                <a:spcPts val="0"/>
              </a:spcAft>
              <a:buNone/>
            </a:pPr>
            <a:r>
              <a:rPr lang="en" sz="2400"/>
              <a:t>~ Ensemble Learning ~</a:t>
            </a:r>
            <a:endParaRPr sz="2400"/>
          </a:p>
        </p:txBody>
      </p:sp>
      <p:sp>
        <p:nvSpPr>
          <p:cNvPr id="271" name="Google Shape;271;p33"/>
          <p:cNvSpPr txBox="1"/>
          <p:nvPr/>
        </p:nvSpPr>
        <p:spPr>
          <a:xfrm>
            <a:off x="5071100" y="0"/>
            <a:ext cx="4119900" cy="2401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000"/>
              </a:spcAft>
              <a:buNone/>
            </a:pPr>
            <a:r>
              <a:t/>
            </a:r>
            <a:endParaRPr b="1" i="1" sz="1800">
              <a:solidFill>
                <a:schemeClr val="lt1"/>
              </a:solidFill>
              <a:latin typeface="Roboto"/>
              <a:ea typeface="Roboto"/>
              <a:cs typeface="Roboto"/>
              <a:sym typeface="Roboto"/>
            </a:endParaRPr>
          </a:p>
        </p:txBody>
      </p:sp>
      <p:pic>
        <p:nvPicPr>
          <p:cNvPr id="272" name="Google Shape;272;p33"/>
          <p:cNvPicPr preferRelativeResize="0"/>
          <p:nvPr/>
        </p:nvPicPr>
        <p:blipFill>
          <a:blip r:embed="rId5">
            <a:alphaModFix/>
          </a:blip>
          <a:stretch>
            <a:fillRect/>
          </a:stretch>
        </p:blipFill>
        <p:spPr>
          <a:xfrm>
            <a:off x="-2" y="812038"/>
            <a:ext cx="5693475" cy="777425"/>
          </a:xfrm>
          <a:prstGeom prst="rect">
            <a:avLst/>
          </a:prstGeom>
          <a:noFill/>
          <a:ln>
            <a:noFill/>
          </a:ln>
        </p:spPr>
      </p:pic>
      <p:pic>
        <p:nvPicPr>
          <p:cNvPr id="273" name="Google Shape;273;p33"/>
          <p:cNvPicPr preferRelativeResize="0"/>
          <p:nvPr/>
        </p:nvPicPr>
        <p:blipFill>
          <a:blip r:embed="rId6">
            <a:alphaModFix/>
          </a:blip>
          <a:stretch>
            <a:fillRect/>
          </a:stretch>
        </p:blipFill>
        <p:spPr>
          <a:xfrm>
            <a:off x="4572000" y="3314375"/>
            <a:ext cx="4048125" cy="1381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4"/>
          <p:cNvSpPr txBox="1"/>
          <p:nvPr>
            <p:ph type="title"/>
          </p:nvPr>
        </p:nvSpPr>
        <p:spPr>
          <a:xfrm>
            <a:off x="452100" y="2224425"/>
            <a:ext cx="4119900" cy="88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Cross-Validation</a:t>
            </a:r>
            <a:endParaRPr/>
          </a:p>
          <a:p>
            <a:pPr indent="0" lvl="0" marL="0" rtl="0" algn="l">
              <a:spcBef>
                <a:spcPts val="0"/>
              </a:spcBef>
              <a:spcAft>
                <a:spcPts val="0"/>
              </a:spcAft>
              <a:buNone/>
            </a:pPr>
            <a:r>
              <a:t/>
            </a:r>
            <a:endParaRPr sz="2400"/>
          </a:p>
        </p:txBody>
      </p:sp>
      <p:sp>
        <p:nvSpPr>
          <p:cNvPr id="279" name="Google Shape;279;p34"/>
          <p:cNvSpPr txBox="1"/>
          <p:nvPr/>
        </p:nvSpPr>
        <p:spPr>
          <a:xfrm>
            <a:off x="5286800" y="1156050"/>
            <a:ext cx="3396300" cy="2831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000"/>
              </a:spcAft>
              <a:buNone/>
            </a:pPr>
            <a:r>
              <a:rPr b="1" i="1" lang="en" sz="1800">
                <a:solidFill>
                  <a:srgbClr val="FAFAFA"/>
                </a:solidFill>
                <a:latin typeface="Roboto"/>
                <a:ea typeface="Roboto"/>
                <a:cs typeface="Roboto"/>
                <a:sym typeface="Roboto"/>
              </a:rPr>
              <a:t>We used GridSearchCV</a:t>
            </a:r>
            <a:r>
              <a:rPr b="1" i="1" lang="en" sz="1800">
                <a:solidFill>
                  <a:srgbClr val="FAFAFA"/>
                </a:solidFill>
                <a:latin typeface="Roboto"/>
                <a:ea typeface="Roboto"/>
                <a:cs typeface="Roboto"/>
                <a:sym typeface="Roboto"/>
              </a:rPr>
              <a:t> (with 10 folds)  to assess </a:t>
            </a:r>
            <a:r>
              <a:rPr b="1" i="1" lang="en" sz="1800">
                <a:solidFill>
                  <a:srgbClr val="FAFAFA"/>
                </a:solidFill>
                <a:latin typeface="Roboto"/>
                <a:ea typeface="Roboto"/>
                <a:cs typeface="Roboto"/>
                <a:sym typeface="Roboto"/>
              </a:rPr>
              <a:t>the performance of </a:t>
            </a:r>
            <a:r>
              <a:rPr b="1" i="1" lang="en" sz="1800">
                <a:solidFill>
                  <a:srgbClr val="FAFAFA"/>
                </a:solidFill>
                <a:latin typeface="Roboto"/>
                <a:ea typeface="Roboto"/>
                <a:cs typeface="Roboto"/>
                <a:sym typeface="Roboto"/>
              </a:rPr>
              <a:t>the model </a:t>
            </a:r>
            <a:r>
              <a:rPr b="1" i="1" lang="en" sz="1800">
                <a:solidFill>
                  <a:srgbClr val="FAFAFA"/>
                </a:solidFill>
                <a:latin typeface="Roboto"/>
                <a:ea typeface="Roboto"/>
                <a:cs typeface="Roboto"/>
                <a:sym typeface="Roboto"/>
              </a:rPr>
              <a:t>after fitting </a:t>
            </a:r>
            <a:r>
              <a:rPr b="1" i="1" lang="en" sz="1800">
                <a:solidFill>
                  <a:srgbClr val="FAFAFA"/>
                </a:solidFill>
                <a:latin typeface="Roboto"/>
                <a:ea typeface="Roboto"/>
                <a:cs typeface="Roboto"/>
                <a:sym typeface="Roboto"/>
              </a:rPr>
              <a:t>it </a:t>
            </a:r>
            <a:r>
              <a:rPr b="1" i="1" lang="en" sz="1800">
                <a:solidFill>
                  <a:srgbClr val="FAFAFA"/>
                </a:solidFill>
                <a:latin typeface="Roboto"/>
                <a:ea typeface="Roboto"/>
                <a:cs typeface="Roboto"/>
                <a:sym typeface="Roboto"/>
              </a:rPr>
              <a:t>to the training dataset.</a:t>
            </a:r>
            <a:endParaRPr b="1" i="1" sz="1800">
              <a:solidFill>
                <a:srgbClr val="FAFAFA"/>
              </a:solidFill>
              <a:latin typeface="Roboto"/>
              <a:ea typeface="Roboto"/>
              <a:cs typeface="Roboto"/>
              <a:sym typeface="Roboto"/>
            </a:endParaRPr>
          </a:p>
        </p:txBody>
      </p:sp>
      <p:pic>
        <p:nvPicPr>
          <p:cNvPr id="280" name="Google Shape;280;p34"/>
          <p:cNvPicPr preferRelativeResize="0"/>
          <p:nvPr/>
        </p:nvPicPr>
        <p:blipFill>
          <a:blip r:embed="rId3">
            <a:alphaModFix/>
          </a:blip>
          <a:stretch>
            <a:fillRect/>
          </a:stretch>
        </p:blipFill>
        <p:spPr>
          <a:xfrm>
            <a:off x="1474098" y="-2"/>
            <a:ext cx="6195799" cy="1786800"/>
          </a:xfrm>
          <a:prstGeom prst="rect">
            <a:avLst/>
          </a:prstGeom>
          <a:noFill/>
          <a:ln>
            <a:noFill/>
          </a:ln>
        </p:spPr>
      </p:pic>
      <p:pic>
        <p:nvPicPr>
          <p:cNvPr id="281" name="Google Shape;281;p34"/>
          <p:cNvPicPr preferRelativeResize="0"/>
          <p:nvPr/>
        </p:nvPicPr>
        <p:blipFill>
          <a:blip r:embed="rId4">
            <a:alphaModFix/>
          </a:blip>
          <a:stretch>
            <a:fillRect/>
          </a:stretch>
        </p:blipFill>
        <p:spPr>
          <a:xfrm>
            <a:off x="662313" y="3356700"/>
            <a:ext cx="7819378" cy="1786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5"/>
          <p:cNvSpPr txBox="1"/>
          <p:nvPr>
            <p:ph type="title"/>
          </p:nvPr>
        </p:nvSpPr>
        <p:spPr>
          <a:xfrm>
            <a:off x="331900" y="572850"/>
            <a:ext cx="2817900" cy="142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Parameter Tuning</a:t>
            </a:r>
            <a:endParaRPr/>
          </a:p>
          <a:p>
            <a:pPr indent="0" lvl="0" marL="0" rtl="0" algn="l">
              <a:spcBef>
                <a:spcPts val="0"/>
              </a:spcBef>
              <a:spcAft>
                <a:spcPts val="0"/>
              </a:spcAft>
              <a:buNone/>
            </a:pPr>
            <a:r>
              <a:t/>
            </a:r>
            <a:endParaRPr sz="2400"/>
          </a:p>
        </p:txBody>
      </p:sp>
      <p:sp>
        <p:nvSpPr>
          <p:cNvPr id="287" name="Google Shape;287;p35"/>
          <p:cNvSpPr txBox="1"/>
          <p:nvPr/>
        </p:nvSpPr>
        <p:spPr>
          <a:xfrm>
            <a:off x="3669375" y="350150"/>
            <a:ext cx="5090400" cy="1728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000"/>
              </a:spcAft>
              <a:buNone/>
            </a:pPr>
            <a:r>
              <a:rPr b="1" i="1" lang="en" sz="1800">
                <a:solidFill>
                  <a:srgbClr val="FAFAFA"/>
                </a:solidFill>
                <a:latin typeface="Roboto"/>
                <a:ea typeface="Roboto"/>
                <a:cs typeface="Roboto"/>
                <a:sym typeface="Roboto"/>
              </a:rPr>
              <a:t>We tuned the parameters with GridSearchCV, which applies cross-validation in its process.  After tuning the parameters based on the GridSearchCV results, we fit the model with the optimal parameters to the test dataset.</a:t>
            </a:r>
            <a:endParaRPr b="1" i="1" sz="1800">
              <a:solidFill>
                <a:srgbClr val="FAFAFA"/>
              </a:solidFill>
              <a:latin typeface="Roboto"/>
              <a:ea typeface="Roboto"/>
              <a:cs typeface="Roboto"/>
              <a:sym typeface="Roboto"/>
            </a:endParaRPr>
          </a:p>
        </p:txBody>
      </p:sp>
      <p:pic>
        <p:nvPicPr>
          <p:cNvPr id="288" name="Google Shape;288;p35"/>
          <p:cNvPicPr preferRelativeResize="0"/>
          <p:nvPr/>
        </p:nvPicPr>
        <p:blipFill>
          <a:blip r:embed="rId3">
            <a:alphaModFix/>
          </a:blip>
          <a:stretch>
            <a:fillRect/>
          </a:stretch>
        </p:blipFill>
        <p:spPr>
          <a:xfrm>
            <a:off x="471475" y="2369025"/>
            <a:ext cx="3352800" cy="542925"/>
          </a:xfrm>
          <a:prstGeom prst="rect">
            <a:avLst/>
          </a:prstGeom>
          <a:noFill/>
          <a:ln>
            <a:noFill/>
          </a:ln>
        </p:spPr>
      </p:pic>
      <p:sp>
        <p:nvSpPr>
          <p:cNvPr id="289" name="Google Shape;289;p35"/>
          <p:cNvSpPr txBox="1"/>
          <p:nvPr/>
        </p:nvSpPr>
        <p:spPr>
          <a:xfrm>
            <a:off x="654625" y="4666500"/>
            <a:ext cx="29865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lt1"/>
                </a:solidFill>
                <a:latin typeface="Roboto"/>
                <a:ea typeface="Roboto"/>
                <a:cs typeface="Roboto"/>
                <a:sym typeface="Roboto"/>
              </a:rPr>
              <a:t>Random Forest Classifier</a:t>
            </a:r>
            <a:endParaRPr sz="1900">
              <a:solidFill>
                <a:schemeClr val="lt1"/>
              </a:solidFill>
              <a:latin typeface="Roboto"/>
              <a:ea typeface="Roboto"/>
              <a:cs typeface="Roboto"/>
              <a:sym typeface="Roboto"/>
            </a:endParaRPr>
          </a:p>
        </p:txBody>
      </p:sp>
      <p:pic>
        <p:nvPicPr>
          <p:cNvPr id="290" name="Google Shape;290;p35"/>
          <p:cNvPicPr preferRelativeResize="0"/>
          <p:nvPr/>
        </p:nvPicPr>
        <p:blipFill>
          <a:blip r:embed="rId4">
            <a:alphaModFix/>
          </a:blip>
          <a:stretch>
            <a:fillRect/>
          </a:stretch>
        </p:blipFill>
        <p:spPr>
          <a:xfrm>
            <a:off x="161900" y="2990100"/>
            <a:ext cx="3971925" cy="1676400"/>
          </a:xfrm>
          <a:prstGeom prst="rect">
            <a:avLst/>
          </a:prstGeom>
          <a:noFill/>
          <a:ln>
            <a:noFill/>
          </a:ln>
        </p:spPr>
      </p:pic>
      <p:pic>
        <p:nvPicPr>
          <p:cNvPr id="291" name="Google Shape;291;p35"/>
          <p:cNvPicPr preferRelativeResize="0"/>
          <p:nvPr/>
        </p:nvPicPr>
        <p:blipFill>
          <a:blip r:embed="rId5">
            <a:alphaModFix/>
          </a:blip>
          <a:stretch>
            <a:fillRect/>
          </a:stretch>
        </p:blipFill>
        <p:spPr>
          <a:xfrm>
            <a:off x="4972025" y="2966288"/>
            <a:ext cx="4010025" cy="1724025"/>
          </a:xfrm>
          <a:prstGeom prst="rect">
            <a:avLst/>
          </a:prstGeom>
          <a:noFill/>
          <a:ln>
            <a:noFill/>
          </a:ln>
        </p:spPr>
      </p:pic>
      <p:sp>
        <p:nvSpPr>
          <p:cNvPr id="292" name="Google Shape;292;p35"/>
          <p:cNvSpPr txBox="1"/>
          <p:nvPr/>
        </p:nvSpPr>
        <p:spPr>
          <a:xfrm>
            <a:off x="5678336" y="4666500"/>
            <a:ext cx="2597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lt1"/>
                </a:solidFill>
                <a:latin typeface="Roboto"/>
                <a:ea typeface="Roboto"/>
                <a:cs typeface="Roboto"/>
                <a:sym typeface="Roboto"/>
              </a:rPr>
              <a:t>K Neighbors</a:t>
            </a:r>
            <a:r>
              <a:rPr lang="en" sz="1900">
                <a:solidFill>
                  <a:schemeClr val="lt1"/>
                </a:solidFill>
                <a:latin typeface="Roboto"/>
                <a:ea typeface="Roboto"/>
                <a:cs typeface="Roboto"/>
                <a:sym typeface="Roboto"/>
              </a:rPr>
              <a:t> Classifier</a:t>
            </a:r>
            <a:endParaRPr sz="1900">
              <a:solidFill>
                <a:schemeClr val="lt1"/>
              </a:solidFill>
              <a:latin typeface="Roboto"/>
              <a:ea typeface="Roboto"/>
              <a:cs typeface="Roboto"/>
              <a:sym typeface="Roboto"/>
            </a:endParaRPr>
          </a:p>
        </p:txBody>
      </p:sp>
      <p:pic>
        <p:nvPicPr>
          <p:cNvPr id="293" name="Google Shape;293;p35"/>
          <p:cNvPicPr preferRelativeResize="0"/>
          <p:nvPr/>
        </p:nvPicPr>
        <p:blipFill>
          <a:blip r:embed="rId6">
            <a:alphaModFix/>
          </a:blip>
          <a:stretch>
            <a:fillRect/>
          </a:stretch>
        </p:blipFill>
        <p:spPr>
          <a:xfrm>
            <a:off x="147625" y="2971063"/>
            <a:ext cx="4000500" cy="1714500"/>
          </a:xfrm>
          <a:prstGeom prst="rect">
            <a:avLst/>
          </a:prstGeom>
          <a:noFill/>
          <a:ln>
            <a:noFill/>
          </a:ln>
        </p:spPr>
      </p:pic>
      <p:pic>
        <p:nvPicPr>
          <p:cNvPr id="294" name="Google Shape;294;p35"/>
          <p:cNvPicPr preferRelativeResize="0"/>
          <p:nvPr/>
        </p:nvPicPr>
        <p:blipFill>
          <a:blip r:embed="rId7">
            <a:alphaModFix/>
          </a:blip>
          <a:stretch>
            <a:fillRect/>
          </a:stretch>
        </p:blipFill>
        <p:spPr>
          <a:xfrm>
            <a:off x="5261063" y="2369025"/>
            <a:ext cx="3431936" cy="542925"/>
          </a:xfrm>
          <a:prstGeom prst="rect">
            <a:avLst/>
          </a:prstGeom>
          <a:noFill/>
          <a:ln>
            <a:noFill/>
          </a:ln>
        </p:spPr>
      </p:pic>
      <p:pic>
        <p:nvPicPr>
          <p:cNvPr id="295" name="Google Shape;295;p35"/>
          <p:cNvPicPr preferRelativeResize="0"/>
          <p:nvPr/>
        </p:nvPicPr>
        <p:blipFill>
          <a:blip r:embed="rId8">
            <a:alphaModFix/>
          </a:blip>
          <a:stretch>
            <a:fillRect/>
          </a:stretch>
        </p:blipFill>
        <p:spPr>
          <a:xfrm>
            <a:off x="4967250" y="2990125"/>
            <a:ext cx="4019550" cy="1676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6"/>
          <p:cNvSpPr txBox="1"/>
          <p:nvPr>
            <p:ph type="title"/>
          </p:nvPr>
        </p:nvSpPr>
        <p:spPr>
          <a:xfrm>
            <a:off x="331900" y="572850"/>
            <a:ext cx="2817900" cy="142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Parameter Tuning</a:t>
            </a:r>
            <a:endParaRPr/>
          </a:p>
          <a:p>
            <a:pPr indent="0" lvl="0" marL="0" rtl="0" algn="l">
              <a:spcBef>
                <a:spcPts val="0"/>
              </a:spcBef>
              <a:spcAft>
                <a:spcPts val="0"/>
              </a:spcAft>
              <a:buNone/>
            </a:pPr>
            <a:r>
              <a:t/>
            </a:r>
            <a:endParaRPr sz="2400"/>
          </a:p>
        </p:txBody>
      </p:sp>
      <p:sp>
        <p:nvSpPr>
          <p:cNvPr id="301" name="Google Shape;301;p36"/>
          <p:cNvSpPr txBox="1"/>
          <p:nvPr/>
        </p:nvSpPr>
        <p:spPr>
          <a:xfrm>
            <a:off x="3669375" y="350150"/>
            <a:ext cx="5090400" cy="1728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000"/>
              </a:spcAft>
              <a:buNone/>
            </a:pPr>
            <a:r>
              <a:rPr b="1" i="1" lang="en" sz="1800">
                <a:solidFill>
                  <a:srgbClr val="FAFAFA"/>
                </a:solidFill>
                <a:latin typeface="Roboto"/>
                <a:ea typeface="Roboto"/>
                <a:cs typeface="Roboto"/>
                <a:sym typeface="Roboto"/>
              </a:rPr>
              <a:t>When fitting the last model based on tuning each estimator to its optimal parameters, we ran the ensemble again.  Surprisingly, this model did not perform as well as the model that used only Random Forest Classifier </a:t>
            </a:r>
            <a:r>
              <a:rPr b="1" i="1" lang="en" sz="1800">
                <a:solidFill>
                  <a:srgbClr val="FAFAFA"/>
                </a:solidFill>
                <a:latin typeface="Roboto"/>
                <a:ea typeface="Roboto"/>
                <a:cs typeface="Roboto"/>
                <a:sym typeface="Roboto"/>
              </a:rPr>
              <a:t>with</a:t>
            </a:r>
            <a:r>
              <a:rPr b="1" i="1" lang="en" sz="1800">
                <a:solidFill>
                  <a:srgbClr val="FAFAFA"/>
                </a:solidFill>
                <a:latin typeface="Roboto"/>
                <a:ea typeface="Roboto"/>
                <a:cs typeface="Roboto"/>
                <a:sym typeface="Roboto"/>
              </a:rPr>
              <a:t> 500 trees.  </a:t>
            </a:r>
            <a:endParaRPr b="1" i="1" sz="1800">
              <a:solidFill>
                <a:srgbClr val="FAFAFA"/>
              </a:solidFill>
              <a:latin typeface="Roboto"/>
              <a:ea typeface="Roboto"/>
              <a:cs typeface="Roboto"/>
              <a:sym typeface="Roboto"/>
            </a:endParaRPr>
          </a:p>
        </p:txBody>
      </p:sp>
      <p:pic>
        <p:nvPicPr>
          <p:cNvPr id="302" name="Google Shape;302;p36"/>
          <p:cNvPicPr preferRelativeResize="0"/>
          <p:nvPr/>
        </p:nvPicPr>
        <p:blipFill>
          <a:blip r:embed="rId3">
            <a:alphaModFix/>
          </a:blip>
          <a:stretch>
            <a:fillRect/>
          </a:stretch>
        </p:blipFill>
        <p:spPr>
          <a:xfrm>
            <a:off x="1632325" y="2292355"/>
            <a:ext cx="5514401" cy="2363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7"/>
          <p:cNvSpPr txBox="1"/>
          <p:nvPr>
            <p:ph type="title"/>
          </p:nvPr>
        </p:nvSpPr>
        <p:spPr>
          <a:xfrm>
            <a:off x="3371850" y="473575"/>
            <a:ext cx="5526000" cy="767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3600"/>
              <a:t>The Performance Metrics</a:t>
            </a:r>
            <a:endParaRPr sz="3600"/>
          </a:p>
        </p:txBody>
      </p:sp>
      <p:cxnSp>
        <p:nvCxnSpPr>
          <p:cNvPr id="308" name="Google Shape;308;p37"/>
          <p:cNvCxnSpPr/>
          <p:nvPr/>
        </p:nvCxnSpPr>
        <p:spPr>
          <a:xfrm>
            <a:off x="929038" y="2507950"/>
            <a:ext cx="0" cy="1038600"/>
          </a:xfrm>
          <a:prstGeom prst="straightConnector1">
            <a:avLst/>
          </a:prstGeom>
          <a:noFill/>
          <a:ln cap="flat" cmpd="sng" w="9525">
            <a:solidFill>
              <a:srgbClr val="B7B7B7"/>
            </a:solidFill>
            <a:prstDash val="solid"/>
            <a:round/>
            <a:headEnd len="med" w="med" type="none"/>
            <a:tailEnd len="med" w="med" type="none"/>
          </a:ln>
        </p:spPr>
      </p:cxnSp>
      <p:sp>
        <p:nvSpPr>
          <p:cNvPr id="309" name="Google Shape;309;p37"/>
          <p:cNvSpPr txBox="1"/>
          <p:nvPr>
            <p:ph type="title"/>
          </p:nvPr>
        </p:nvSpPr>
        <p:spPr>
          <a:xfrm>
            <a:off x="929055" y="2678800"/>
            <a:ext cx="11238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Accuracy</a:t>
            </a:r>
            <a:endParaRPr sz="1700">
              <a:solidFill>
                <a:schemeClr val="dk1"/>
              </a:solidFill>
            </a:endParaRPr>
          </a:p>
        </p:txBody>
      </p:sp>
      <p:sp>
        <p:nvSpPr>
          <p:cNvPr id="310" name="Google Shape;310;p37"/>
          <p:cNvSpPr txBox="1"/>
          <p:nvPr>
            <p:ph idx="1" type="body"/>
          </p:nvPr>
        </p:nvSpPr>
        <p:spPr>
          <a:xfrm>
            <a:off x="976112" y="3014088"/>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solidFill>
                  <a:schemeClr val="dk2"/>
                </a:solidFill>
              </a:rPr>
              <a:t>82%</a:t>
            </a:r>
            <a:endParaRPr sz="1600">
              <a:solidFill>
                <a:schemeClr val="dk2"/>
              </a:solidFill>
            </a:endParaRPr>
          </a:p>
        </p:txBody>
      </p:sp>
      <p:cxnSp>
        <p:nvCxnSpPr>
          <p:cNvPr id="311" name="Google Shape;311;p37"/>
          <p:cNvCxnSpPr/>
          <p:nvPr/>
        </p:nvCxnSpPr>
        <p:spPr>
          <a:xfrm>
            <a:off x="3395738" y="2355550"/>
            <a:ext cx="0" cy="1038600"/>
          </a:xfrm>
          <a:prstGeom prst="straightConnector1">
            <a:avLst/>
          </a:prstGeom>
          <a:noFill/>
          <a:ln cap="flat" cmpd="sng" w="9525">
            <a:solidFill>
              <a:srgbClr val="B7B7B7"/>
            </a:solidFill>
            <a:prstDash val="solid"/>
            <a:round/>
            <a:headEnd len="med" w="med" type="none"/>
            <a:tailEnd len="med" w="med" type="none"/>
          </a:ln>
        </p:spPr>
      </p:cxnSp>
      <p:sp>
        <p:nvSpPr>
          <p:cNvPr id="312" name="Google Shape;312;p37"/>
          <p:cNvSpPr txBox="1"/>
          <p:nvPr>
            <p:ph type="title"/>
          </p:nvPr>
        </p:nvSpPr>
        <p:spPr>
          <a:xfrm>
            <a:off x="3442812" y="235555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Precision</a:t>
            </a:r>
            <a:endParaRPr sz="1700">
              <a:solidFill>
                <a:schemeClr val="dk1"/>
              </a:solidFill>
            </a:endParaRPr>
          </a:p>
        </p:txBody>
      </p:sp>
      <p:sp>
        <p:nvSpPr>
          <p:cNvPr id="313" name="Google Shape;313;p37"/>
          <p:cNvSpPr txBox="1"/>
          <p:nvPr>
            <p:ph idx="1" type="body"/>
          </p:nvPr>
        </p:nvSpPr>
        <p:spPr>
          <a:xfrm>
            <a:off x="3442798" y="2678800"/>
            <a:ext cx="21114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solidFill>
                  <a:schemeClr val="dk2"/>
                </a:solidFill>
              </a:rPr>
              <a:t>84% for ‘carriers’</a:t>
            </a:r>
            <a:br>
              <a:rPr lang="en" sz="1600">
                <a:solidFill>
                  <a:schemeClr val="dk2"/>
                </a:solidFill>
              </a:rPr>
            </a:br>
            <a:r>
              <a:rPr lang="en" sz="1600">
                <a:solidFill>
                  <a:schemeClr val="dk2"/>
                </a:solidFill>
              </a:rPr>
              <a:t>81% for ‘noncarriers’</a:t>
            </a:r>
            <a:endParaRPr sz="1600">
              <a:solidFill>
                <a:schemeClr val="dk2"/>
              </a:solidFill>
            </a:endParaRPr>
          </a:p>
        </p:txBody>
      </p:sp>
      <p:cxnSp>
        <p:nvCxnSpPr>
          <p:cNvPr id="314" name="Google Shape;314;p37"/>
          <p:cNvCxnSpPr/>
          <p:nvPr/>
        </p:nvCxnSpPr>
        <p:spPr>
          <a:xfrm>
            <a:off x="6457563" y="2053100"/>
            <a:ext cx="0" cy="1038600"/>
          </a:xfrm>
          <a:prstGeom prst="straightConnector1">
            <a:avLst/>
          </a:prstGeom>
          <a:noFill/>
          <a:ln cap="flat" cmpd="sng" w="9525">
            <a:solidFill>
              <a:srgbClr val="B7B7B7"/>
            </a:solidFill>
            <a:prstDash val="solid"/>
            <a:round/>
            <a:headEnd len="med" w="med" type="none"/>
            <a:tailEnd len="med" w="med" type="none"/>
          </a:ln>
        </p:spPr>
      </p:cxnSp>
      <p:sp>
        <p:nvSpPr>
          <p:cNvPr id="315" name="Google Shape;315;p37"/>
          <p:cNvSpPr txBox="1"/>
          <p:nvPr>
            <p:ph type="title"/>
          </p:nvPr>
        </p:nvSpPr>
        <p:spPr>
          <a:xfrm>
            <a:off x="6504637" y="2115845"/>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Recall</a:t>
            </a:r>
            <a:endParaRPr sz="1700">
              <a:solidFill>
                <a:schemeClr val="dk1"/>
              </a:solidFill>
            </a:endParaRPr>
          </a:p>
        </p:txBody>
      </p:sp>
      <p:sp>
        <p:nvSpPr>
          <p:cNvPr id="316" name="Google Shape;316;p37"/>
          <p:cNvSpPr txBox="1"/>
          <p:nvPr>
            <p:ph idx="1" type="body"/>
          </p:nvPr>
        </p:nvSpPr>
        <p:spPr>
          <a:xfrm>
            <a:off x="6504625" y="2438325"/>
            <a:ext cx="2111400" cy="722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solidFill>
                  <a:schemeClr val="dk2"/>
                </a:solidFill>
              </a:rPr>
              <a:t>80% for ‘carriers</a:t>
            </a:r>
            <a:br>
              <a:rPr lang="en" sz="1600">
                <a:solidFill>
                  <a:schemeClr val="dk2"/>
                </a:solidFill>
              </a:rPr>
            </a:br>
            <a:r>
              <a:rPr lang="en" sz="1600">
                <a:solidFill>
                  <a:schemeClr val="dk2"/>
                </a:solidFill>
              </a:rPr>
              <a:t>85% for ‘noncarriers’</a:t>
            </a:r>
            <a:endParaRPr sz="1600">
              <a:solidFill>
                <a:schemeClr val="dk2"/>
              </a:solidFill>
            </a:endParaRPr>
          </a:p>
        </p:txBody>
      </p:sp>
      <p:grpSp>
        <p:nvGrpSpPr>
          <p:cNvPr id="317" name="Google Shape;317;p37"/>
          <p:cNvGrpSpPr/>
          <p:nvPr/>
        </p:nvGrpSpPr>
        <p:grpSpPr>
          <a:xfrm>
            <a:off x="929025" y="3219673"/>
            <a:ext cx="6993314" cy="1520400"/>
            <a:chOff x="929025" y="3219673"/>
            <a:chExt cx="6993314" cy="1520400"/>
          </a:xfrm>
        </p:grpSpPr>
        <p:cxnSp>
          <p:nvCxnSpPr>
            <p:cNvPr id="318" name="Google Shape;318;p37"/>
            <p:cNvCxnSpPr>
              <a:stCxn id="319" idx="6"/>
              <a:endCxn id="320" idx="2"/>
            </p:cNvCxnSpPr>
            <p:nvPr/>
          </p:nvCxnSpPr>
          <p:spPr>
            <a:xfrm>
              <a:off x="1537725" y="3964900"/>
              <a:ext cx="4864200" cy="15000"/>
            </a:xfrm>
            <a:prstGeom prst="straightConnector1">
              <a:avLst/>
            </a:prstGeom>
            <a:noFill/>
            <a:ln cap="flat" cmpd="sng" w="19050">
              <a:solidFill>
                <a:schemeClr val="dk1"/>
              </a:solidFill>
              <a:prstDash val="dot"/>
              <a:round/>
              <a:headEnd len="med" w="med" type="none"/>
              <a:tailEnd len="med" w="med" type="none"/>
            </a:ln>
          </p:spPr>
        </p:cxnSp>
        <p:sp>
          <p:nvSpPr>
            <p:cNvPr id="319" name="Google Shape;319;p37"/>
            <p:cNvSpPr/>
            <p:nvPr/>
          </p:nvSpPr>
          <p:spPr>
            <a:xfrm>
              <a:off x="929025" y="3675550"/>
              <a:ext cx="608700" cy="57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solidFill>
                  <a:schemeClr val="lt1"/>
                </a:solidFill>
              </a:endParaRPr>
            </a:p>
          </p:txBody>
        </p:sp>
        <p:sp>
          <p:nvSpPr>
            <p:cNvPr id="321" name="Google Shape;321;p37"/>
            <p:cNvSpPr/>
            <p:nvPr/>
          </p:nvSpPr>
          <p:spPr>
            <a:xfrm>
              <a:off x="3421283" y="3431305"/>
              <a:ext cx="1097100" cy="1097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7"/>
            <p:cNvSpPr/>
            <p:nvPr/>
          </p:nvSpPr>
          <p:spPr>
            <a:xfrm>
              <a:off x="6401939" y="3219673"/>
              <a:ext cx="1520400" cy="152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2" name="Google Shape;322;p37"/>
          <p:cNvPicPr preferRelativeResize="0"/>
          <p:nvPr/>
        </p:nvPicPr>
        <p:blipFill>
          <a:blip r:embed="rId3">
            <a:alphaModFix/>
          </a:blip>
          <a:stretch>
            <a:fillRect/>
          </a:stretch>
        </p:blipFill>
        <p:spPr>
          <a:xfrm>
            <a:off x="0" y="0"/>
            <a:ext cx="3202750" cy="22980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38"/>
          <p:cNvPicPr preferRelativeResize="0"/>
          <p:nvPr/>
        </p:nvPicPr>
        <p:blipFill rotWithShape="1">
          <a:blip r:embed="rId3">
            <a:alphaModFix/>
          </a:blip>
          <a:srcRect b="9477" l="0" r="0" t="0"/>
          <a:stretch/>
        </p:blipFill>
        <p:spPr>
          <a:xfrm>
            <a:off x="0" y="0"/>
            <a:ext cx="9144001" cy="5143500"/>
          </a:xfrm>
          <a:prstGeom prst="rect">
            <a:avLst/>
          </a:prstGeom>
          <a:noFill/>
          <a:ln>
            <a:noFill/>
          </a:ln>
        </p:spPr>
      </p:pic>
      <p:sp>
        <p:nvSpPr>
          <p:cNvPr id="328" name="Google Shape;328;p3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The Findings</a:t>
            </a:r>
            <a:endParaRPr/>
          </a:p>
        </p:txBody>
      </p:sp>
      <p:sp>
        <p:nvSpPr>
          <p:cNvPr id="329" name="Google Shape;329;p38"/>
          <p:cNvSpPr txBox="1"/>
          <p:nvPr/>
        </p:nvSpPr>
        <p:spPr>
          <a:xfrm>
            <a:off x="3679975" y="1240350"/>
            <a:ext cx="5079900" cy="266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chemeClr val="lt1"/>
                </a:solidFill>
                <a:latin typeface="Roboto"/>
                <a:ea typeface="Roboto"/>
                <a:cs typeface="Roboto"/>
                <a:sym typeface="Roboto"/>
              </a:rPr>
              <a:t>It is in fact possible to determine,</a:t>
            </a:r>
            <a:endParaRPr sz="2300">
              <a:solidFill>
                <a:schemeClr val="lt1"/>
              </a:solidFill>
              <a:latin typeface="Roboto"/>
              <a:ea typeface="Roboto"/>
              <a:cs typeface="Roboto"/>
              <a:sym typeface="Roboto"/>
            </a:endParaRPr>
          </a:p>
          <a:p>
            <a:pPr indent="0" lvl="0" marL="0" rtl="0" algn="l">
              <a:spcBef>
                <a:spcPts val="0"/>
              </a:spcBef>
              <a:spcAft>
                <a:spcPts val="0"/>
              </a:spcAft>
              <a:buNone/>
            </a:pPr>
            <a:r>
              <a:rPr lang="en" sz="2300">
                <a:solidFill>
                  <a:schemeClr val="lt1"/>
                </a:solidFill>
                <a:latin typeface="Roboto"/>
                <a:ea typeface="Roboto"/>
                <a:cs typeface="Roboto"/>
                <a:sym typeface="Roboto"/>
              </a:rPr>
              <a:t>with a reasonable level of confidence, a person’s likelihood to suffer from severe stress issues based on their temperament and other demographic information such as age, gender, race, and level of education.</a:t>
            </a:r>
            <a:endParaRPr sz="2300">
              <a:solidFill>
                <a:schemeClr val="lt1"/>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9"/>
          <p:cNvSpPr txBox="1"/>
          <p:nvPr>
            <p:ph type="title"/>
          </p:nvPr>
        </p:nvSpPr>
        <p:spPr>
          <a:xfrm>
            <a:off x="212100" y="183150"/>
            <a:ext cx="2808000" cy="178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700"/>
              <a:t>The Lessons Learned</a:t>
            </a:r>
            <a:endParaRPr sz="3000"/>
          </a:p>
        </p:txBody>
      </p:sp>
      <p:sp>
        <p:nvSpPr>
          <p:cNvPr id="335" name="Google Shape;335;p39"/>
          <p:cNvSpPr txBox="1"/>
          <p:nvPr>
            <p:ph type="title"/>
          </p:nvPr>
        </p:nvSpPr>
        <p:spPr>
          <a:xfrm>
            <a:off x="4337500" y="514150"/>
            <a:ext cx="3753900" cy="962100"/>
          </a:xfrm>
          <a:prstGeom prst="rect">
            <a:avLst/>
          </a:prstGeom>
          <a:solidFill>
            <a:schemeClr val="accent5"/>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More data is good,  but only if it’s clean data.</a:t>
            </a:r>
            <a:endParaRPr/>
          </a:p>
        </p:txBody>
      </p:sp>
      <p:cxnSp>
        <p:nvCxnSpPr>
          <p:cNvPr id="336" name="Google Shape;336;p39"/>
          <p:cNvCxnSpPr>
            <a:stCxn id="335" idx="2"/>
            <a:endCxn id="337" idx="0"/>
          </p:cNvCxnSpPr>
          <p:nvPr/>
        </p:nvCxnSpPr>
        <p:spPr>
          <a:xfrm>
            <a:off x="6214450" y="1476250"/>
            <a:ext cx="0" cy="614400"/>
          </a:xfrm>
          <a:prstGeom prst="straightConnector1">
            <a:avLst/>
          </a:prstGeom>
          <a:noFill/>
          <a:ln cap="flat" cmpd="sng" w="9525">
            <a:solidFill>
              <a:schemeClr val="dk2"/>
            </a:solidFill>
            <a:prstDash val="solid"/>
            <a:round/>
            <a:headEnd len="med" w="med" type="none"/>
            <a:tailEnd len="med" w="med" type="none"/>
          </a:ln>
        </p:spPr>
      </p:cxnSp>
      <p:sp>
        <p:nvSpPr>
          <p:cNvPr id="337" name="Google Shape;337;p39"/>
          <p:cNvSpPr txBox="1"/>
          <p:nvPr>
            <p:ph type="title"/>
          </p:nvPr>
        </p:nvSpPr>
        <p:spPr>
          <a:xfrm>
            <a:off x="4337500" y="2090676"/>
            <a:ext cx="3753900" cy="962100"/>
          </a:xfrm>
          <a:prstGeom prst="rect">
            <a:avLst/>
          </a:prstGeom>
          <a:solidFill>
            <a:schemeClr val="dk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Don’t get too fancy!</a:t>
            </a:r>
            <a:endParaRPr/>
          </a:p>
        </p:txBody>
      </p:sp>
      <p:cxnSp>
        <p:nvCxnSpPr>
          <p:cNvPr id="338" name="Google Shape;338;p39"/>
          <p:cNvCxnSpPr>
            <a:stCxn id="337" idx="2"/>
            <a:endCxn id="339" idx="0"/>
          </p:cNvCxnSpPr>
          <p:nvPr/>
        </p:nvCxnSpPr>
        <p:spPr>
          <a:xfrm>
            <a:off x="6214450" y="3052776"/>
            <a:ext cx="0" cy="614400"/>
          </a:xfrm>
          <a:prstGeom prst="straightConnector1">
            <a:avLst/>
          </a:prstGeom>
          <a:noFill/>
          <a:ln cap="flat" cmpd="sng" w="9525">
            <a:solidFill>
              <a:schemeClr val="dk2"/>
            </a:solidFill>
            <a:prstDash val="solid"/>
            <a:round/>
            <a:headEnd len="med" w="med" type="none"/>
            <a:tailEnd len="med" w="med" type="none"/>
          </a:ln>
        </p:spPr>
      </p:cxnSp>
      <p:sp>
        <p:nvSpPr>
          <p:cNvPr id="339" name="Google Shape;339;p39"/>
          <p:cNvSpPr txBox="1"/>
          <p:nvPr>
            <p:ph type="title"/>
          </p:nvPr>
        </p:nvSpPr>
        <p:spPr>
          <a:xfrm>
            <a:off x="4337501" y="3667157"/>
            <a:ext cx="3753900" cy="9621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We still have more to learn about Git Bash.</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40"/>
          <p:cNvPicPr preferRelativeResize="0"/>
          <p:nvPr/>
        </p:nvPicPr>
        <p:blipFill>
          <a:blip r:embed="rId3">
            <a:alphaModFix/>
          </a:blip>
          <a:stretch>
            <a:fillRect/>
          </a:stretch>
        </p:blipFill>
        <p:spPr>
          <a:xfrm>
            <a:off x="0" y="0"/>
            <a:ext cx="9144000" cy="5143500"/>
          </a:xfrm>
          <a:prstGeom prst="rect">
            <a:avLst/>
          </a:prstGeom>
          <a:noFill/>
          <a:ln>
            <a:noFill/>
          </a:ln>
        </p:spPr>
      </p:pic>
      <p:sp>
        <p:nvSpPr>
          <p:cNvPr id="345" name="Google Shape;345;p40"/>
          <p:cNvSpPr txBox="1"/>
          <p:nvPr>
            <p:ph type="title"/>
          </p:nvPr>
        </p:nvSpPr>
        <p:spPr>
          <a:xfrm>
            <a:off x="5472325" y="526350"/>
            <a:ext cx="330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chemeClr val="dk1"/>
                </a:solidFill>
              </a:rPr>
              <a:t>The Conclusion</a:t>
            </a:r>
            <a:endParaRPr b="1" sz="3500">
              <a:solidFill>
                <a:schemeClr val="dk1"/>
              </a:solidFill>
            </a:endParaRPr>
          </a:p>
          <a:p>
            <a:pPr indent="0" lvl="0" marL="0" rtl="0" algn="l">
              <a:spcBef>
                <a:spcPts val="1000"/>
              </a:spcBef>
              <a:spcAft>
                <a:spcPts val="0"/>
              </a:spcAft>
              <a:buNone/>
            </a:pPr>
            <a:r>
              <a:t/>
            </a:r>
            <a:endParaRPr b="1" sz="3000">
              <a:solidFill>
                <a:schemeClr val="dk1"/>
              </a:solidFill>
            </a:endParaRPr>
          </a:p>
          <a:p>
            <a:pPr indent="0" lvl="0" marL="0" rtl="0" algn="l">
              <a:spcBef>
                <a:spcPts val="1000"/>
              </a:spcBef>
              <a:spcAft>
                <a:spcPts val="0"/>
              </a:spcAft>
              <a:buNone/>
            </a:pPr>
            <a:r>
              <a:rPr lang="en" sz="2300" u="sng">
                <a:solidFill>
                  <a:schemeClr val="dk1"/>
                </a:solidFill>
              </a:rPr>
              <a:t>Not one</a:t>
            </a:r>
            <a:r>
              <a:rPr lang="en" sz="2300">
                <a:solidFill>
                  <a:schemeClr val="dk1"/>
                </a:solidFill>
              </a:rPr>
              <a:t> of us is depressed, anxious, or stressed after today because</a:t>
            </a:r>
            <a:endParaRPr sz="2300">
              <a:solidFill>
                <a:schemeClr val="dk1"/>
              </a:solidFill>
            </a:endParaRPr>
          </a:p>
          <a:p>
            <a:pPr indent="0" lvl="0" marL="0" rtl="0" algn="l">
              <a:spcBef>
                <a:spcPts val="1000"/>
              </a:spcBef>
              <a:spcAft>
                <a:spcPts val="0"/>
              </a:spcAft>
              <a:buNone/>
            </a:pPr>
            <a:r>
              <a:t/>
            </a:r>
            <a:endParaRPr sz="2300">
              <a:solidFill>
                <a:schemeClr val="dk1"/>
              </a:solidFill>
            </a:endParaRPr>
          </a:p>
          <a:p>
            <a:pPr indent="0" lvl="0" marL="0" rtl="0" algn="ctr">
              <a:spcBef>
                <a:spcPts val="1000"/>
              </a:spcBef>
              <a:spcAft>
                <a:spcPts val="1000"/>
              </a:spcAft>
              <a:buNone/>
            </a:pPr>
            <a:r>
              <a:rPr b="1" lang="en" sz="3200">
                <a:solidFill>
                  <a:schemeClr val="accent5"/>
                </a:solidFill>
              </a:rPr>
              <a:t>WE DID IT!</a:t>
            </a:r>
            <a:endParaRPr b="1" sz="6200">
              <a:solidFill>
                <a:schemeClr val="accent5"/>
              </a:solidFill>
            </a:endParaRPr>
          </a:p>
        </p:txBody>
      </p:sp>
      <p:grpSp>
        <p:nvGrpSpPr>
          <p:cNvPr id="346" name="Google Shape;346;p40"/>
          <p:cNvGrpSpPr/>
          <p:nvPr/>
        </p:nvGrpSpPr>
        <p:grpSpPr>
          <a:xfrm rot="10800000">
            <a:off x="522419" y="918070"/>
            <a:ext cx="3307407" cy="3307407"/>
            <a:chOff x="5212394" y="864520"/>
            <a:chExt cx="3307407" cy="3307407"/>
          </a:xfrm>
        </p:grpSpPr>
        <p:sp>
          <p:nvSpPr>
            <p:cNvPr id="347" name="Google Shape;347;p40"/>
            <p:cNvSpPr/>
            <p:nvPr/>
          </p:nvSpPr>
          <p:spPr>
            <a:xfrm>
              <a:off x="521239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0"/>
            <p:cNvSpPr/>
            <p:nvPr/>
          </p:nvSpPr>
          <p:spPr>
            <a:xfrm>
              <a:off x="554948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0"/>
            <p:cNvSpPr/>
            <p:nvPr/>
          </p:nvSpPr>
          <p:spPr>
            <a:xfrm>
              <a:off x="5886575"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0"/>
            <p:cNvSpPr/>
            <p:nvPr/>
          </p:nvSpPr>
          <p:spPr>
            <a:xfrm>
              <a:off x="622366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0"/>
            <p:cNvSpPr/>
            <p:nvPr/>
          </p:nvSpPr>
          <p:spPr>
            <a:xfrm>
              <a:off x="656075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0"/>
            <p:cNvSpPr/>
            <p:nvPr/>
          </p:nvSpPr>
          <p:spPr>
            <a:xfrm>
              <a:off x="689784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0"/>
            <p:cNvSpPr/>
            <p:nvPr/>
          </p:nvSpPr>
          <p:spPr>
            <a:xfrm>
              <a:off x="7234932"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0"/>
            <p:cNvSpPr/>
            <p:nvPr/>
          </p:nvSpPr>
          <p:spPr>
            <a:xfrm>
              <a:off x="757202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0"/>
            <p:cNvSpPr/>
            <p:nvPr/>
          </p:nvSpPr>
          <p:spPr>
            <a:xfrm>
              <a:off x="790911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0"/>
            <p:cNvSpPr/>
            <p:nvPr/>
          </p:nvSpPr>
          <p:spPr>
            <a:xfrm>
              <a:off x="8246201"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0"/>
            <p:cNvSpPr/>
            <p:nvPr/>
          </p:nvSpPr>
          <p:spPr>
            <a:xfrm>
              <a:off x="521239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0"/>
            <p:cNvSpPr/>
            <p:nvPr/>
          </p:nvSpPr>
          <p:spPr>
            <a:xfrm>
              <a:off x="554948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0"/>
            <p:cNvSpPr/>
            <p:nvPr/>
          </p:nvSpPr>
          <p:spPr>
            <a:xfrm>
              <a:off x="5886575" y="1201621"/>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0"/>
            <p:cNvSpPr/>
            <p:nvPr/>
          </p:nvSpPr>
          <p:spPr>
            <a:xfrm>
              <a:off x="622366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0"/>
            <p:cNvSpPr/>
            <p:nvPr/>
          </p:nvSpPr>
          <p:spPr>
            <a:xfrm>
              <a:off x="656075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0"/>
            <p:cNvSpPr/>
            <p:nvPr/>
          </p:nvSpPr>
          <p:spPr>
            <a:xfrm>
              <a:off x="689784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0"/>
            <p:cNvSpPr/>
            <p:nvPr/>
          </p:nvSpPr>
          <p:spPr>
            <a:xfrm>
              <a:off x="7234932"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0"/>
            <p:cNvSpPr/>
            <p:nvPr/>
          </p:nvSpPr>
          <p:spPr>
            <a:xfrm>
              <a:off x="757202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0"/>
            <p:cNvSpPr/>
            <p:nvPr/>
          </p:nvSpPr>
          <p:spPr>
            <a:xfrm>
              <a:off x="790911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0"/>
            <p:cNvSpPr/>
            <p:nvPr/>
          </p:nvSpPr>
          <p:spPr>
            <a:xfrm>
              <a:off x="8246201"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0"/>
            <p:cNvSpPr/>
            <p:nvPr/>
          </p:nvSpPr>
          <p:spPr>
            <a:xfrm>
              <a:off x="521239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0"/>
            <p:cNvSpPr/>
            <p:nvPr/>
          </p:nvSpPr>
          <p:spPr>
            <a:xfrm>
              <a:off x="554948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0"/>
            <p:cNvSpPr/>
            <p:nvPr/>
          </p:nvSpPr>
          <p:spPr>
            <a:xfrm>
              <a:off x="5886575"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0"/>
            <p:cNvSpPr/>
            <p:nvPr/>
          </p:nvSpPr>
          <p:spPr>
            <a:xfrm>
              <a:off x="622366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0"/>
            <p:cNvSpPr/>
            <p:nvPr/>
          </p:nvSpPr>
          <p:spPr>
            <a:xfrm>
              <a:off x="656075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0"/>
            <p:cNvSpPr/>
            <p:nvPr/>
          </p:nvSpPr>
          <p:spPr>
            <a:xfrm>
              <a:off x="689784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0"/>
            <p:cNvSpPr/>
            <p:nvPr/>
          </p:nvSpPr>
          <p:spPr>
            <a:xfrm>
              <a:off x="7234932"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0"/>
            <p:cNvSpPr/>
            <p:nvPr/>
          </p:nvSpPr>
          <p:spPr>
            <a:xfrm>
              <a:off x="757202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0"/>
            <p:cNvSpPr/>
            <p:nvPr/>
          </p:nvSpPr>
          <p:spPr>
            <a:xfrm>
              <a:off x="790911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0"/>
            <p:cNvSpPr/>
            <p:nvPr/>
          </p:nvSpPr>
          <p:spPr>
            <a:xfrm>
              <a:off x="8246201"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0"/>
            <p:cNvSpPr/>
            <p:nvPr/>
          </p:nvSpPr>
          <p:spPr>
            <a:xfrm>
              <a:off x="5212394" y="187578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0"/>
            <p:cNvSpPr/>
            <p:nvPr/>
          </p:nvSpPr>
          <p:spPr>
            <a:xfrm>
              <a:off x="5549484" y="187578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0"/>
            <p:cNvSpPr/>
            <p:nvPr/>
          </p:nvSpPr>
          <p:spPr>
            <a:xfrm>
              <a:off x="5886575" y="187578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0"/>
            <p:cNvSpPr/>
            <p:nvPr/>
          </p:nvSpPr>
          <p:spPr>
            <a:xfrm>
              <a:off x="6223663" y="187578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0"/>
            <p:cNvSpPr/>
            <p:nvPr/>
          </p:nvSpPr>
          <p:spPr>
            <a:xfrm>
              <a:off x="6560753" y="187578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0"/>
            <p:cNvSpPr/>
            <p:nvPr/>
          </p:nvSpPr>
          <p:spPr>
            <a:xfrm>
              <a:off x="6897844" y="187578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0"/>
            <p:cNvSpPr/>
            <p:nvPr/>
          </p:nvSpPr>
          <p:spPr>
            <a:xfrm>
              <a:off x="7234932" y="187578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0"/>
            <p:cNvSpPr/>
            <p:nvPr/>
          </p:nvSpPr>
          <p:spPr>
            <a:xfrm>
              <a:off x="7572023" y="187578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0"/>
            <p:cNvSpPr/>
            <p:nvPr/>
          </p:nvSpPr>
          <p:spPr>
            <a:xfrm>
              <a:off x="7909113" y="187578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0"/>
            <p:cNvSpPr/>
            <p:nvPr/>
          </p:nvSpPr>
          <p:spPr>
            <a:xfrm>
              <a:off x="8246201" y="187578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0"/>
            <p:cNvSpPr/>
            <p:nvPr/>
          </p:nvSpPr>
          <p:spPr>
            <a:xfrm>
              <a:off x="5212394" y="2212878"/>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0"/>
            <p:cNvSpPr/>
            <p:nvPr/>
          </p:nvSpPr>
          <p:spPr>
            <a:xfrm>
              <a:off x="5549484" y="2212878"/>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0"/>
            <p:cNvSpPr/>
            <p:nvPr/>
          </p:nvSpPr>
          <p:spPr>
            <a:xfrm>
              <a:off x="5886575" y="2212878"/>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0"/>
            <p:cNvSpPr/>
            <p:nvPr/>
          </p:nvSpPr>
          <p:spPr>
            <a:xfrm>
              <a:off x="6223663" y="2212878"/>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0"/>
            <p:cNvSpPr/>
            <p:nvPr/>
          </p:nvSpPr>
          <p:spPr>
            <a:xfrm>
              <a:off x="6560753" y="2212878"/>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0"/>
            <p:cNvSpPr/>
            <p:nvPr/>
          </p:nvSpPr>
          <p:spPr>
            <a:xfrm>
              <a:off x="6897844" y="2212878"/>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0"/>
            <p:cNvSpPr/>
            <p:nvPr/>
          </p:nvSpPr>
          <p:spPr>
            <a:xfrm>
              <a:off x="7234932" y="2212878"/>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0"/>
            <p:cNvSpPr/>
            <p:nvPr/>
          </p:nvSpPr>
          <p:spPr>
            <a:xfrm>
              <a:off x="7572023" y="2212878"/>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0"/>
            <p:cNvSpPr/>
            <p:nvPr/>
          </p:nvSpPr>
          <p:spPr>
            <a:xfrm>
              <a:off x="7909113" y="2212878"/>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0"/>
            <p:cNvSpPr/>
            <p:nvPr/>
          </p:nvSpPr>
          <p:spPr>
            <a:xfrm>
              <a:off x="8246201" y="2212878"/>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0"/>
            <p:cNvSpPr/>
            <p:nvPr/>
          </p:nvSpPr>
          <p:spPr>
            <a:xfrm>
              <a:off x="5212394" y="254996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0"/>
            <p:cNvSpPr/>
            <p:nvPr/>
          </p:nvSpPr>
          <p:spPr>
            <a:xfrm>
              <a:off x="5549484" y="254996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0"/>
            <p:cNvSpPr/>
            <p:nvPr/>
          </p:nvSpPr>
          <p:spPr>
            <a:xfrm>
              <a:off x="5886575" y="254996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0"/>
            <p:cNvSpPr/>
            <p:nvPr/>
          </p:nvSpPr>
          <p:spPr>
            <a:xfrm>
              <a:off x="6223663" y="254996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0"/>
            <p:cNvSpPr/>
            <p:nvPr/>
          </p:nvSpPr>
          <p:spPr>
            <a:xfrm>
              <a:off x="6560753" y="254996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0"/>
            <p:cNvSpPr/>
            <p:nvPr/>
          </p:nvSpPr>
          <p:spPr>
            <a:xfrm>
              <a:off x="6897844" y="254996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0"/>
            <p:cNvSpPr/>
            <p:nvPr/>
          </p:nvSpPr>
          <p:spPr>
            <a:xfrm>
              <a:off x="7234932" y="254996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0"/>
            <p:cNvSpPr/>
            <p:nvPr/>
          </p:nvSpPr>
          <p:spPr>
            <a:xfrm>
              <a:off x="7572023" y="254996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0"/>
            <p:cNvSpPr/>
            <p:nvPr/>
          </p:nvSpPr>
          <p:spPr>
            <a:xfrm>
              <a:off x="7909113" y="254996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0"/>
            <p:cNvSpPr/>
            <p:nvPr/>
          </p:nvSpPr>
          <p:spPr>
            <a:xfrm>
              <a:off x="8246201" y="254996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0"/>
            <p:cNvSpPr/>
            <p:nvPr/>
          </p:nvSpPr>
          <p:spPr>
            <a:xfrm>
              <a:off x="521239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0"/>
            <p:cNvSpPr/>
            <p:nvPr/>
          </p:nvSpPr>
          <p:spPr>
            <a:xfrm>
              <a:off x="554948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0"/>
            <p:cNvSpPr/>
            <p:nvPr/>
          </p:nvSpPr>
          <p:spPr>
            <a:xfrm>
              <a:off x="5886575"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0"/>
            <p:cNvSpPr/>
            <p:nvPr/>
          </p:nvSpPr>
          <p:spPr>
            <a:xfrm>
              <a:off x="622366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0"/>
            <p:cNvSpPr/>
            <p:nvPr/>
          </p:nvSpPr>
          <p:spPr>
            <a:xfrm>
              <a:off x="656075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0"/>
            <p:cNvSpPr/>
            <p:nvPr/>
          </p:nvSpPr>
          <p:spPr>
            <a:xfrm>
              <a:off x="689784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0"/>
            <p:cNvSpPr/>
            <p:nvPr/>
          </p:nvSpPr>
          <p:spPr>
            <a:xfrm>
              <a:off x="7234932"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0"/>
            <p:cNvSpPr/>
            <p:nvPr/>
          </p:nvSpPr>
          <p:spPr>
            <a:xfrm>
              <a:off x="757202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0"/>
            <p:cNvSpPr/>
            <p:nvPr/>
          </p:nvSpPr>
          <p:spPr>
            <a:xfrm>
              <a:off x="790911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0"/>
            <p:cNvSpPr/>
            <p:nvPr/>
          </p:nvSpPr>
          <p:spPr>
            <a:xfrm>
              <a:off x="8246201"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0"/>
            <p:cNvSpPr/>
            <p:nvPr/>
          </p:nvSpPr>
          <p:spPr>
            <a:xfrm>
              <a:off x="521239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0"/>
            <p:cNvSpPr/>
            <p:nvPr/>
          </p:nvSpPr>
          <p:spPr>
            <a:xfrm>
              <a:off x="554948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0"/>
            <p:cNvSpPr/>
            <p:nvPr/>
          </p:nvSpPr>
          <p:spPr>
            <a:xfrm>
              <a:off x="5886575"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0"/>
            <p:cNvSpPr/>
            <p:nvPr/>
          </p:nvSpPr>
          <p:spPr>
            <a:xfrm>
              <a:off x="622366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0"/>
            <p:cNvSpPr/>
            <p:nvPr/>
          </p:nvSpPr>
          <p:spPr>
            <a:xfrm>
              <a:off x="656075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0"/>
            <p:cNvSpPr/>
            <p:nvPr/>
          </p:nvSpPr>
          <p:spPr>
            <a:xfrm>
              <a:off x="689784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0"/>
            <p:cNvSpPr/>
            <p:nvPr/>
          </p:nvSpPr>
          <p:spPr>
            <a:xfrm>
              <a:off x="7234932"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0"/>
            <p:cNvSpPr/>
            <p:nvPr/>
          </p:nvSpPr>
          <p:spPr>
            <a:xfrm>
              <a:off x="757202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0"/>
            <p:cNvSpPr/>
            <p:nvPr/>
          </p:nvSpPr>
          <p:spPr>
            <a:xfrm>
              <a:off x="790911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0"/>
            <p:cNvSpPr/>
            <p:nvPr/>
          </p:nvSpPr>
          <p:spPr>
            <a:xfrm>
              <a:off x="8246201"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0"/>
            <p:cNvSpPr/>
            <p:nvPr/>
          </p:nvSpPr>
          <p:spPr>
            <a:xfrm>
              <a:off x="521239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0"/>
            <p:cNvSpPr/>
            <p:nvPr/>
          </p:nvSpPr>
          <p:spPr>
            <a:xfrm>
              <a:off x="554948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0"/>
            <p:cNvSpPr/>
            <p:nvPr/>
          </p:nvSpPr>
          <p:spPr>
            <a:xfrm>
              <a:off x="5886575"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0"/>
            <p:cNvSpPr/>
            <p:nvPr/>
          </p:nvSpPr>
          <p:spPr>
            <a:xfrm>
              <a:off x="622366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0"/>
            <p:cNvSpPr/>
            <p:nvPr/>
          </p:nvSpPr>
          <p:spPr>
            <a:xfrm>
              <a:off x="656075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0"/>
            <p:cNvSpPr/>
            <p:nvPr/>
          </p:nvSpPr>
          <p:spPr>
            <a:xfrm>
              <a:off x="689784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0"/>
            <p:cNvSpPr/>
            <p:nvPr/>
          </p:nvSpPr>
          <p:spPr>
            <a:xfrm>
              <a:off x="7234932"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0"/>
            <p:cNvSpPr/>
            <p:nvPr/>
          </p:nvSpPr>
          <p:spPr>
            <a:xfrm>
              <a:off x="757202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0"/>
            <p:cNvSpPr/>
            <p:nvPr/>
          </p:nvSpPr>
          <p:spPr>
            <a:xfrm>
              <a:off x="790911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0"/>
            <p:cNvSpPr/>
            <p:nvPr/>
          </p:nvSpPr>
          <p:spPr>
            <a:xfrm>
              <a:off x="8246201"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0"/>
            <p:cNvSpPr/>
            <p:nvPr/>
          </p:nvSpPr>
          <p:spPr>
            <a:xfrm>
              <a:off x="521239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0"/>
            <p:cNvSpPr/>
            <p:nvPr/>
          </p:nvSpPr>
          <p:spPr>
            <a:xfrm>
              <a:off x="554948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0"/>
            <p:cNvSpPr/>
            <p:nvPr/>
          </p:nvSpPr>
          <p:spPr>
            <a:xfrm>
              <a:off x="5886575"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0"/>
            <p:cNvSpPr/>
            <p:nvPr/>
          </p:nvSpPr>
          <p:spPr>
            <a:xfrm>
              <a:off x="622366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0"/>
            <p:cNvSpPr/>
            <p:nvPr/>
          </p:nvSpPr>
          <p:spPr>
            <a:xfrm>
              <a:off x="656075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0"/>
            <p:cNvSpPr/>
            <p:nvPr/>
          </p:nvSpPr>
          <p:spPr>
            <a:xfrm>
              <a:off x="689784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0"/>
            <p:cNvSpPr/>
            <p:nvPr/>
          </p:nvSpPr>
          <p:spPr>
            <a:xfrm>
              <a:off x="7234932"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0"/>
            <p:cNvSpPr/>
            <p:nvPr/>
          </p:nvSpPr>
          <p:spPr>
            <a:xfrm>
              <a:off x="757202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0"/>
            <p:cNvSpPr/>
            <p:nvPr/>
          </p:nvSpPr>
          <p:spPr>
            <a:xfrm>
              <a:off x="790911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0"/>
            <p:cNvSpPr/>
            <p:nvPr/>
          </p:nvSpPr>
          <p:spPr>
            <a:xfrm>
              <a:off x="8246201"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pic>
        <p:nvPicPr>
          <p:cNvPr id="451" name="Google Shape;451;p41"/>
          <p:cNvPicPr preferRelativeResize="0"/>
          <p:nvPr/>
        </p:nvPicPr>
        <p:blipFill>
          <a:blip r:embed="rId3">
            <a:alphaModFix/>
          </a:blip>
          <a:stretch>
            <a:fillRect/>
          </a:stretch>
        </p:blipFill>
        <p:spPr>
          <a:xfrm>
            <a:off x="0" y="0"/>
            <a:ext cx="9144000" cy="5143500"/>
          </a:xfrm>
          <a:prstGeom prst="rect">
            <a:avLst/>
          </a:prstGeom>
          <a:noFill/>
          <a:ln>
            <a:noFill/>
          </a:ln>
        </p:spPr>
      </p:pic>
      <p:sp>
        <p:nvSpPr>
          <p:cNvPr id="452" name="Google Shape;452;p41"/>
          <p:cNvSpPr txBox="1"/>
          <p:nvPr>
            <p:ph type="title"/>
          </p:nvPr>
        </p:nvSpPr>
        <p:spPr>
          <a:xfrm>
            <a:off x="5472325" y="526350"/>
            <a:ext cx="330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chemeClr val="dk1"/>
                </a:solidFill>
              </a:rPr>
              <a:t>Westport SOCIAL</a:t>
            </a:r>
            <a:endParaRPr b="1" sz="3500">
              <a:solidFill>
                <a:schemeClr val="dk1"/>
              </a:solidFill>
            </a:endParaRPr>
          </a:p>
          <a:p>
            <a:pPr indent="0" lvl="0" marL="0" rtl="0" algn="l">
              <a:spcBef>
                <a:spcPts val="1000"/>
              </a:spcBef>
              <a:spcAft>
                <a:spcPts val="0"/>
              </a:spcAft>
              <a:buNone/>
            </a:pPr>
            <a:r>
              <a:t/>
            </a:r>
            <a:endParaRPr b="1" sz="3000">
              <a:solidFill>
                <a:schemeClr val="dk1"/>
              </a:solidFill>
            </a:endParaRPr>
          </a:p>
          <a:p>
            <a:pPr indent="0" lvl="0" marL="0" rtl="0" algn="l">
              <a:spcBef>
                <a:spcPts val="1000"/>
              </a:spcBef>
              <a:spcAft>
                <a:spcPts val="0"/>
              </a:spcAft>
              <a:buNone/>
            </a:pPr>
            <a:r>
              <a:rPr lang="en" sz="2300">
                <a:solidFill>
                  <a:schemeClr val="dk1"/>
                </a:solidFill>
              </a:rPr>
              <a:t>March 19</a:t>
            </a:r>
            <a:endParaRPr sz="2300">
              <a:solidFill>
                <a:schemeClr val="dk1"/>
              </a:solidFill>
            </a:endParaRPr>
          </a:p>
          <a:p>
            <a:pPr indent="0" lvl="0" marL="0" rtl="0" algn="l">
              <a:spcBef>
                <a:spcPts val="1000"/>
              </a:spcBef>
              <a:spcAft>
                <a:spcPts val="0"/>
              </a:spcAft>
              <a:buNone/>
            </a:pPr>
            <a:r>
              <a:rPr lang="en" sz="2300">
                <a:solidFill>
                  <a:schemeClr val="dk1"/>
                </a:solidFill>
              </a:rPr>
              <a:t>6:00pm</a:t>
            </a:r>
            <a:endParaRPr sz="2300">
              <a:solidFill>
                <a:schemeClr val="dk1"/>
              </a:solidFill>
            </a:endParaRPr>
          </a:p>
          <a:p>
            <a:pPr indent="0" lvl="0" marL="0" rtl="0" algn="l">
              <a:spcBef>
                <a:spcPts val="1000"/>
              </a:spcBef>
              <a:spcAft>
                <a:spcPts val="0"/>
              </a:spcAft>
              <a:buNone/>
            </a:pPr>
            <a:r>
              <a:t/>
            </a:r>
            <a:endParaRPr sz="2300">
              <a:solidFill>
                <a:schemeClr val="dk1"/>
              </a:solidFill>
            </a:endParaRPr>
          </a:p>
          <a:p>
            <a:pPr indent="0" lvl="0" marL="0" rtl="0" algn="ctr">
              <a:spcBef>
                <a:spcPts val="1000"/>
              </a:spcBef>
              <a:spcAft>
                <a:spcPts val="1000"/>
              </a:spcAft>
              <a:buNone/>
            </a:pPr>
            <a:r>
              <a:rPr b="1" lang="en" sz="3200">
                <a:solidFill>
                  <a:schemeClr val="accent5"/>
                </a:solidFill>
              </a:rPr>
              <a:t>BE THERE</a:t>
            </a:r>
            <a:r>
              <a:rPr b="1" lang="en" sz="3200">
                <a:solidFill>
                  <a:schemeClr val="accent5"/>
                </a:solidFill>
              </a:rPr>
              <a:t>!</a:t>
            </a:r>
            <a:endParaRPr b="1" sz="6200">
              <a:solidFill>
                <a:schemeClr val="accent5"/>
              </a:solidFill>
            </a:endParaRPr>
          </a:p>
        </p:txBody>
      </p:sp>
      <p:grpSp>
        <p:nvGrpSpPr>
          <p:cNvPr id="453" name="Google Shape;453;p41"/>
          <p:cNvGrpSpPr/>
          <p:nvPr/>
        </p:nvGrpSpPr>
        <p:grpSpPr>
          <a:xfrm rot="10800000">
            <a:off x="522419" y="918070"/>
            <a:ext cx="3307407" cy="3307407"/>
            <a:chOff x="5212394" y="864520"/>
            <a:chExt cx="3307407" cy="3307407"/>
          </a:xfrm>
        </p:grpSpPr>
        <p:sp>
          <p:nvSpPr>
            <p:cNvPr id="454" name="Google Shape;454;p41"/>
            <p:cNvSpPr/>
            <p:nvPr/>
          </p:nvSpPr>
          <p:spPr>
            <a:xfrm>
              <a:off x="521239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1"/>
            <p:cNvSpPr/>
            <p:nvPr/>
          </p:nvSpPr>
          <p:spPr>
            <a:xfrm>
              <a:off x="554948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1"/>
            <p:cNvSpPr/>
            <p:nvPr/>
          </p:nvSpPr>
          <p:spPr>
            <a:xfrm>
              <a:off x="5886575"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1"/>
            <p:cNvSpPr/>
            <p:nvPr/>
          </p:nvSpPr>
          <p:spPr>
            <a:xfrm>
              <a:off x="622366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1"/>
            <p:cNvSpPr/>
            <p:nvPr/>
          </p:nvSpPr>
          <p:spPr>
            <a:xfrm>
              <a:off x="656075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1"/>
            <p:cNvSpPr/>
            <p:nvPr/>
          </p:nvSpPr>
          <p:spPr>
            <a:xfrm>
              <a:off x="689784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1"/>
            <p:cNvSpPr/>
            <p:nvPr/>
          </p:nvSpPr>
          <p:spPr>
            <a:xfrm>
              <a:off x="7234932"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1"/>
            <p:cNvSpPr/>
            <p:nvPr/>
          </p:nvSpPr>
          <p:spPr>
            <a:xfrm>
              <a:off x="757202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1"/>
            <p:cNvSpPr/>
            <p:nvPr/>
          </p:nvSpPr>
          <p:spPr>
            <a:xfrm>
              <a:off x="790911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1"/>
            <p:cNvSpPr/>
            <p:nvPr/>
          </p:nvSpPr>
          <p:spPr>
            <a:xfrm>
              <a:off x="8246201"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1"/>
            <p:cNvSpPr/>
            <p:nvPr/>
          </p:nvSpPr>
          <p:spPr>
            <a:xfrm>
              <a:off x="521239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1"/>
            <p:cNvSpPr/>
            <p:nvPr/>
          </p:nvSpPr>
          <p:spPr>
            <a:xfrm>
              <a:off x="554948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1"/>
            <p:cNvSpPr/>
            <p:nvPr/>
          </p:nvSpPr>
          <p:spPr>
            <a:xfrm>
              <a:off x="5886575" y="1201621"/>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1"/>
            <p:cNvSpPr/>
            <p:nvPr/>
          </p:nvSpPr>
          <p:spPr>
            <a:xfrm>
              <a:off x="622366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1"/>
            <p:cNvSpPr/>
            <p:nvPr/>
          </p:nvSpPr>
          <p:spPr>
            <a:xfrm>
              <a:off x="656075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1"/>
            <p:cNvSpPr/>
            <p:nvPr/>
          </p:nvSpPr>
          <p:spPr>
            <a:xfrm>
              <a:off x="689784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1"/>
            <p:cNvSpPr/>
            <p:nvPr/>
          </p:nvSpPr>
          <p:spPr>
            <a:xfrm>
              <a:off x="7234932"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1"/>
            <p:cNvSpPr/>
            <p:nvPr/>
          </p:nvSpPr>
          <p:spPr>
            <a:xfrm>
              <a:off x="757202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1"/>
            <p:cNvSpPr/>
            <p:nvPr/>
          </p:nvSpPr>
          <p:spPr>
            <a:xfrm>
              <a:off x="790911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1"/>
            <p:cNvSpPr/>
            <p:nvPr/>
          </p:nvSpPr>
          <p:spPr>
            <a:xfrm>
              <a:off x="8246201"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1"/>
            <p:cNvSpPr/>
            <p:nvPr/>
          </p:nvSpPr>
          <p:spPr>
            <a:xfrm>
              <a:off x="521239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1"/>
            <p:cNvSpPr/>
            <p:nvPr/>
          </p:nvSpPr>
          <p:spPr>
            <a:xfrm>
              <a:off x="554948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1"/>
            <p:cNvSpPr/>
            <p:nvPr/>
          </p:nvSpPr>
          <p:spPr>
            <a:xfrm>
              <a:off x="5886575"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1"/>
            <p:cNvSpPr/>
            <p:nvPr/>
          </p:nvSpPr>
          <p:spPr>
            <a:xfrm>
              <a:off x="622366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1"/>
            <p:cNvSpPr/>
            <p:nvPr/>
          </p:nvSpPr>
          <p:spPr>
            <a:xfrm>
              <a:off x="656075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1"/>
            <p:cNvSpPr/>
            <p:nvPr/>
          </p:nvSpPr>
          <p:spPr>
            <a:xfrm>
              <a:off x="689784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1"/>
            <p:cNvSpPr/>
            <p:nvPr/>
          </p:nvSpPr>
          <p:spPr>
            <a:xfrm>
              <a:off x="7234932"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1"/>
            <p:cNvSpPr/>
            <p:nvPr/>
          </p:nvSpPr>
          <p:spPr>
            <a:xfrm>
              <a:off x="757202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1"/>
            <p:cNvSpPr/>
            <p:nvPr/>
          </p:nvSpPr>
          <p:spPr>
            <a:xfrm>
              <a:off x="790911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1"/>
            <p:cNvSpPr/>
            <p:nvPr/>
          </p:nvSpPr>
          <p:spPr>
            <a:xfrm>
              <a:off x="8246201"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1"/>
            <p:cNvSpPr/>
            <p:nvPr/>
          </p:nvSpPr>
          <p:spPr>
            <a:xfrm>
              <a:off x="5212394" y="187578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1"/>
            <p:cNvSpPr/>
            <p:nvPr/>
          </p:nvSpPr>
          <p:spPr>
            <a:xfrm>
              <a:off x="5549484" y="187578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1"/>
            <p:cNvSpPr/>
            <p:nvPr/>
          </p:nvSpPr>
          <p:spPr>
            <a:xfrm>
              <a:off x="5886575" y="187578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1"/>
            <p:cNvSpPr/>
            <p:nvPr/>
          </p:nvSpPr>
          <p:spPr>
            <a:xfrm>
              <a:off x="6223663" y="187578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1"/>
            <p:cNvSpPr/>
            <p:nvPr/>
          </p:nvSpPr>
          <p:spPr>
            <a:xfrm>
              <a:off x="6560753" y="187578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1"/>
            <p:cNvSpPr/>
            <p:nvPr/>
          </p:nvSpPr>
          <p:spPr>
            <a:xfrm>
              <a:off x="6897844" y="187578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1"/>
            <p:cNvSpPr/>
            <p:nvPr/>
          </p:nvSpPr>
          <p:spPr>
            <a:xfrm>
              <a:off x="7234932" y="187578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1"/>
            <p:cNvSpPr/>
            <p:nvPr/>
          </p:nvSpPr>
          <p:spPr>
            <a:xfrm>
              <a:off x="7572023" y="187578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1"/>
            <p:cNvSpPr/>
            <p:nvPr/>
          </p:nvSpPr>
          <p:spPr>
            <a:xfrm>
              <a:off x="7909113" y="187578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1"/>
            <p:cNvSpPr/>
            <p:nvPr/>
          </p:nvSpPr>
          <p:spPr>
            <a:xfrm>
              <a:off x="8246201" y="187578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1"/>
            <p:cNvSpPr/>
            <p:nvPr/>
          </p:nvSpPr>
          <p:spPr>
            <a:xfrm>
              <a:off x="5212394" y="2212878"/>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1"/>
            <p:cNvSpPr/>
            <p:nvPr/>
          </p:nvSpPr>
          <p:spPr>
            <a:xfrm>
              <a:off x="5549484" y="2212878"/>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1"/>
            <p:cNvSpPr/>
            <p:nvPr/>
          </p:nvSpPr>
          <p:spPr>
            <a:xfrm>
              <a:off x="5886575" y="2212878"/>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1"/>
            <p:cNvSpPr/>
            <p:nvPr/>
          </p:nvSpPr>
          <p:spPr>
            <a:xfrm>
              <a:off x="6223663" y="2212878"/>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1"/>
            <p:cNvSpPr/>
            <p:nvPr/>
          </p:nvSpPr>
          <p:spPr>
            <a:xfrm>
              <a:off x="6560753" y="2212878"/>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1"/>
            <p:cNvSpPr/>
            <p:nvPr/>
          </p:nvSpPr>
          <p:spPr>
            <a:xfrm>
              <a:off x="6897844" y="2212878"/>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1"/>
            <p:cNvSpPr/>
            <p:nvPr/>
          </p:nvSpPr>
          <p:spPr>
            <a:xfrm>
              <a:off x="7234932" y="2212878"/>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1"/>
            <p:cNvSpPr/>
            <p:nvPr/>
          </p:nvSpPr>
          <p:spPr>
            <a:xfrm>
              <a:off x="7572023" y="2212878"/>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1"/>
            <p:cNvSpPr/>
            <p:nvPr/>
          </p:nvSpPr>
          <p:spPr>
            <a:xfrm>
              <a:off x="7909113" y="2212878"/>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1"/>
            <p:cNvSpPr/>
            <p:nvPr/>
          </p:nvSpPr>
          <p:spPr>
            <a:xfrm>
              <a:off x="8246201" y="2212878"/>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1"/>
            <p:cNvSpPr/>
            <p:nvPr/>
          </p:nvSpPr>
          <p:spPr>
            <a:xfrm>
              <a:off x="5212394" y="254996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1"/>
            <p:cNvSpPr/>
            <p:nvPr/>
          </p:nvSpPr>
          <p:spPr>
            <a:xfrm>
              <a:off x="5549484" y="254996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1"/>
            <p:cNvSpPr/>
            <p:nvPr/>
          </p:nvSpPr>
          <p:spPr>
            <a:xfrm>
              <a:off x="5886575" y="254996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1"/>
            <p:cNvSpPr/>
            <p:nvPr/>
          </p:nvSpPr>
          <p:spPr>
            <a:xfrm>
              <a:off x="6223663" y="254996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1"/>
            <p:cNvSpPr/>
            <p:nvPr/>
          </p:nvSpPr>
          <p:spPr>
            <a:xfrm>
              <a:off x="6560753" y="254996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1"/>
            <p:cNvSpPr/>
            <p:nvPr/>
          </p:nvSpPr>
          <p:spPr>
            <a:xfrm>
              <a:off x="6897844" y="254996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1"/>
            <p:cNvSpPr/>
            <p:nvPr/>
          </p:nvSpPr>
          <p:spPr>
            <a:xfrm>
              <a:off x="7234932" y="254996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1"/>
            <p:cNvSpPr/>
            <p:nvPr/>
          </p:nvSpPr>
          <p:spPr>
            <a:xfrm>
              <a:off x="7572023" y="254996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1"/>
            <p:cNvSpPr/>
            <p:nvPr/>
          </p:nvSpPr>
          <p:spPr>
            <a:xfrm>
              <a:off x="7909113" y="254996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1"/>
            <p:cNvSpPr/>
            <p:nvPr/>
          </p:nvSpPr>
          <p:spPr>
            <a:xfrm>
              <a:off x="8246201" y="2549969"/>
              <a:ext cx="273600" cy="27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1"/>
            <p:cNvSpPr/>
            <p:nvPr/>
          </p:nvSpPr>
          <p:spPr>
            <a:xfrm>
              <a:off x="521239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1"/>
            <p:cNvSpPr/>
            <p:nvPr/>
          </p:nvSpPr>
          <p:spPr>
            <a:xfrm>
              <a:off x="554948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1"/>
            <p:cNvSpPr/>
            <p:nvPr/>
          </p:nvSpPr>
          <p:spPr>
            <a:xfrm>
              <a:off x="5886575"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1"/>
            <p:cNvSpPr/>
            <p:nvPr/>
          </p:nvSpPr>
          <p:spPr>
            <a:xfrm>
              <a:off x="622366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1"/>
            <p:cNvSpPr/>
            <p:nvPr/>
          </p:nvSpPr>
          <p:spPr>
            <a:xfrm>
              <a:off x="656075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1"/>
            <p:cNvSpPr/>
            <p:nvPr/>
          </p:nvSpPr>
          <p:spPr>
            <a:xfrm>
              <a:off x="689784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1"/>
            <p:cNvSpPr/>
            <p:nvPr/>
          </p:nvSpPr>
          <p:spPr>
            <a:xfrm>
              <a:off x="7234932"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1"/>
            <p:cNvSpPr/>
            <p:nvPr/>
          </p:nvSpPr>
          <p:spPr>
            <a:xfrm>
              <a:off x="757202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1"/>
            <p:cNvSpPr/>
            <p:nvPr/>
          </p:nvSpPr>
          <p:spPr>
            <a:xfrm>
              <a:off x="790911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1"/>
            <p:cNvSpPr/>
            <p:nvPr/>
          </p:nvSpPr>
          <p:spPr>
            <a:xfrm>
              <a:off x="8246201"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1"/>
            <p:cNvSpPr/>
            <p:nvPr/>
          </p:nvSpPr>
          <p:spPr>
            <a:xfrm>
              <a:off x="521239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1"/>
            <p:cNvSpPr/>
            <p:nvPr/>
          </p:nvSpPr>
          <p:spPr>
            <a:xfrm>
              <a:off x="554948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1"/>
            <p:cNvSpPr/>
            <p:nvPr/>
          </p:nvSpPr>
          <p:spPr>
            <a:xfrm>
              <a:off x="5886575"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1"/>
            <p:cNvSpPr/>
            <p:nvPr/>
          </p:nvSpPr>
          <p:spPr>
            <a:xfrm>
              <a:off x="622366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1"/>
            <p:cNvSpPr/>
            <p:nvPr/>
          </p:nvSpPr>
          <p:spPr>
            <a:xfrm>
              <a:off x="656075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1"/>
            <p:cNvSpPr/>
            <p:nvPr/>
          </p:nvSpPr>
          <p:spPr>
            <a:xfrm>
              <a:off x="689784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1"/>
            <p:cNvSpPr/>
            <p:nvPr/>
          </p:nvSpPr>
          <p:spPr>
            <a:xfrm>
              <a:off x="7234932"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1"/>
            <p:cNvSpPr/>
            <p:nvPr/>
          </p:nvSpPr>
          <p:spPr>
            <a:xfrm>
              <a:off x="757202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1"/>
            <p:cNvSpPr/>
            <p:nvPr/>
          </p:nvSpPr>
          <p:spPr>
            <a:xfrm>
              <a:off x="790911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1"/>
            <p:cNvSpPr/>
            <p:nvPr/>
          </p:nvSpPr>
          <p:spPr>
            <a:xfrm>
              <a:off x="8246201"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1"/>
            <p:cNvSpPr/>
            <p:nvPr/>
          </p:nvSpPr>
          <p:spPr>
            <a:xfrm>
              <a:off x="521239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1"/>
            <p:cNvSpPr/>
            <p:nvPr/>
          </p:nvSpPr>
          <p:spPr>
            <a:xfrm>
              <a:off x="554948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1"/>
            <p:cNvSpPr/>
            <p:nvPr/>
          </p:nvSpPr>
          <p:spPr>
            <a:xfrm>
              <a:off x="5886575"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1"/>
            <p:cNvSpPr/>
            <p:nvPr/>
          </p:nvSpPr>
          <p:spPr>
            <a:xfrm>
              <a:off x="622366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1"/>
            <p:cNvSpPr/>
            <p:nvPr/>
          </p:nvSpPr>
          <p:spPr>
            <a:xfrm>
              <a:off x="656075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1"/>
            <p:cNvSpPr/>
            <p:nvPr/>
          </p:nvSpPr>
          <p:spPr>
            <a:xfrm>
              <a:off x="689784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1"/>
            <p:cNvSpPr/>
            <p:nvPr/>
          </p:nvSpPr>
          <p:spPr>
            <a:xfrm>
              <a:off x="7234932"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1"/>
            <p:cNvSpPr/>
            <p:nvPr/>
          </p:nvSpPr>
          <p:spPr>
            <a:xfrm>
              <a:off x="757202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1"/>
            <p:cNvSpPr/>
            <p:nvPr/>
          </p:nvSpPr>
          <p:spPr>
            <a:xfrm>
              <a:off x="790911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1"/>
            <p:cNvSpPr/>
            <p:nvPr/>
          </p:nvSpPr>
          <p:spPr>
            <a:xfrm>
              <a:off x="8246201"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1"/>
            <p:cNvSpPr/>
            <p:nvPr/>
          </p:nvSpPr>
          <p:spPr>
            <a:xfrm>
              <a:off x="521239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1"/>
            <p:cNvSpPr/>
            <p:nvPr/>
          </p:nvSpPr>
          <p:spPr>
            <a:xfrm>
              <a:off x="554948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1"/>
            <p:cNvSpPr/>
            <p:nvPr/>
          </p:nvSpPr>
          <p:spPr>
            <a:xfrm>
              <a:off x="5886575"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1"/>
            <p:cNvSpPr/>
            <p:nvPr/>
          </p:nvSpPr>
          <p:spPr>
            <a:xfrm>
              <a:off x="622366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1"/>
            <p:cNvSpPr/>
            <p:nvPr/>
          </p:nvSpPr>
          <p:spPr>
            <a:xfrm>
              <a:off x="656075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1"/>
            <p:cNvSpPr/>
            <p:nvPr/>
          </p:nvSpPr>
          <p:spPr>
            <a:xfrm>
              <a:off x="689784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1"/>
            <p:cNvSpPr/>
            <p:nvPr/>
          </p:nvSpPr>
          <p:spPr>
            <a:xfrm>
              <a:off x="7234932"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1"/>
            <p:cNvSpPr/>
            <p:nvPr/>
          </p:nvSpPr>
          <p:spPr>
            <a:xfrm>
              <a:off x="757202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1"/>
            <p:cNvSpPr/>
            <p:nvPr/>
          </p:nvSpPr>
          <p:spPr>
            <a:xfrm>
              <a:off x="790911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1"/>
            <p:cNvSpPr/>
            <p:nvPr/>
          </p:nvSpPr>
          <p:spPr>
            <a:xfrm>
              <a:off x="8246201"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286350" y="109950"/>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Data</a:t>
            </a:r>
            <a:endParaRPr/>
          </a:p>
        </p:txBody>
      </p:sp>
      <p:sp>
        <p:nvSpPr>
          <p:cNvPr id="81" name="Google Shape;81;p15"/>
          <p:cNvSpPr txBox="1"/>
          <p:nvPr>
            <p:ph idx="1" type="body"/>
          </p:nvPr>
        </p:nvSpPr>
        <p:spPr>
          <a:xfrm>
            <a:off x="286350" y="877650"/>
            <a:ext cx="8222100" cy="27102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highlight>
                  <a:schemeClr val="dk1"/>
                </a:highlight>
                <a:latin typeface="Arial"/>
                <a:ea typeface="Arial"/>
                <a:cs typeface="Arial"/>
                <a:sym typeface="Arial"/>
              </a:rPr>
              <a:t>Results of an interactive version of the Taylor Manifest Anxiety Scale</a:t>
            </a:r>
            <a:endParaRPr sz="1800">
              <a:solidFill>
                <a:schemeClr val="lt1"/>
              </a:solidFill>
              <a:highlight>
                <a:schemeClr val="dk1"/>
              </a:highlight>
              <a:latin typeface="Arial"/>
              <a:ea typeface="Arial"/>
              <a:cs typeface="Arial"/>
              <a:sym typeface="Arial"/>
            </a:endParaRPr>
          </a:p>
          <a:p>
            <a:pPr indent="0" lvl="0" marL="0" rtl="0" algn="ctr">
              <a:spcBef>
                <a:spcPts val="1600"/>
              </a:spcBef>
              <a:spcAft>
                <a:spcPts val="0"/>
              </a:spcAft>
              <a:buNone/>
            </a:pPr>
            <a:r>
              <a:t/>
            </a:r>
            <a:endParaRPr sz="1800">
              <a:solidFill>
                <a:schemeClr val="lt1"/>
              </a:solidFill>
              <a:highlight>
                <a:schemeClr val="dk1"/>
              </a:highlight>
              <a:latin typeface="Arial"/>
              <a:ea typeface="Arial"/>
              <a:cs typeface="Arial"/>
              <a:sym typeface="Arial"/>
            </a:endParaRPr>
          </a:p>
          <a:p>
            <a:pPr indent="-342900" lvl="0" marL="457200" rtl="0" algn="l">
              <a:spcBef>
                <a:spcPts val="1600"/>
              </a:spcBef>
              <a:spcAft>
                <a:spcPts val="0"/>
              </a:spcAft>
              <a:buClr>
                <a:schemeClr val="dk1"/>
              </a:buClr>
              <a:buSzPts val="1800"/>
              <a:buFont typeface="Arial"/>
              <a:buChar char="●"/>
            </a:pPr>
            <a:r>
              <a:rPr lang="en" sz="1800">
                <a:solidFill>
                  <a:schemeClr val="dk1"/>
                </a:solidFill>
                <a:highlight>
                  <a:schemeClr val="lt1"/>
                </a:highlight>
                <a:latin typeface="Arial"/>
                <a:ea typeface="Arial"/>
                <a:cs typeface="Arial"/>
                <a:sym typeface="Arial"/>
              </a:rPr>
              <a:t>Forty-two questions about thoughts/feelings</a:t>
            </a:r>
            <a:endParaRPr sz="1800">
              <a:solidFill>
                <a:schemeClr val="dk1"/>
              </a:solidFill>
              <a:highlight>
                <a:schemeClr val="lt1"/>
              </a:highlight>
              <a:latin typeface="Arial"/>
              <a:ea typeface="Arial"/>
              <a:cs typeface="Arial"/>
              <a:sym typeface="Arial"/>
            </a:endParaRPr>
          </a:p>
          <a:p>
            <a:pPr indent="-342900" lvl="0" marL="457200" rtl="0" algn="l">
              <a:spcBef>
                <a:spcPts val="0"/>
              </a:spcBef>
              <a:spcAft>
                <a:spcPts val="0"/>
              </a:spcAft>
              <a:buClr>
                <a:schemeClr val="dk1"/>
              </a:buClr>
              <a:buSzPts val="1800"/>
              <a:buFont typeface="Arial"/>
              <a:buChar char="●"/>
            </a:pPr>
            <a:r>
              <a:rPr lang="en" sz="1800">
                <a:solidFill>
                  <a:schemeClr val="dk1"/>
                </a:solidFill>
                <a:highlight>
                  <a:schemeClr val="lt1"/>
                </a:highlight>
                <a:latin typeface="Arial"/>
                <a:ea typeface="Arial"/>
                <a:cs typeface="Arial"/>
                <a:sym typeface="Arial"/>
              </a:rPr>
              <a:t>Time elapsed &amp; position included as well</a:t>
            </a:r>
            <a:endParaRPr sz="1800">
              <a:solidFill>
                <a:schemeClr val="dk1"/>
              </a:solidFill>
              <a:highlight>
                <a:schemeClr val="lt1"/>
              </a:highlight>
              <a:latin typeface="Arial"/>
              <a:ea typeface="Arial"/>
              <a:cs typeface="Arial"/>
              <a:sym typeface="Arial"/>
            </a:endParaRPr>
          </a:p>
          <a:p>
            <a:pPr indent="-342900" lvl="0" marL="457200" rtl="0" algn="l">
              <a:spcBef>
                <a:spcPts val="0"/>
              </a:spcBef>
              <a:spcAft>
                <a:spcPts val="0"/>
              </a:spcAft>
              <a:buClr>
                <a:schemeClr val="dk1"/>
              </a:buClr>
              <a:buSzPts val="1800"/>
              <a:buFont typeface="Arial"/>
              <a:buChar char="●"/>
            </a:pPr>
            <a:r>
              <a:rPr lang="en" sz="1800">
                <a:solidFill>
                  <a:schemeClr val="dk1"/>
                </a:solidFill>
                <a:highlight>
                  <a:schemeClr val="lt1"/>
                </a:highlight>
                <a:latin typeface="Arial"/>
                <a:ea typeface="Arial"/>
                <a:cs typeface="Arial"/>
                <a:sym typeface="Arial"/>
              </a:rPr>
              <a:t>Ten Item Personality Inventory questions</a:t>
            </a:r>
            <a:endParaRPr sz="1800">
              <a:solidFill>
                <a:schemeClr val="dk1"/>
              </a:solidFill>
              <a:highlight>
                <a:schemeClr val="lt1"/>
              </a:highlight>
              <a:latin typeface="Arial"/>
              <a:ea typeface="Arial"/>
              <a:cs typeface="Arial"/>
              <a:sym typeface="Arial"/>
            </a:endParaRPr>
          </a:p>
          <a:p>
            <a:pPr indent="-342900" lvl="0" marL="457200" rtl="0" algn="l">
              <a:spcBef>
                <a:spcPts val="0"/>
              </a:spcBef>
              <a:spcAft>
                <a:spcPts val="0"/>
              </a:spcAft>
              <a:buClr>
                <a:schemeClr val="dk1"/>
              </a:buClr>
              <a:buSzPts val="1800"/>
              <a:buFont typeface="Arial"/>
              <a:buChar char="●"/>
            </a:pPr>
            <a:r>
              <a:rPr lang="en" sz="1800">
                <a:solidFill>
                  <a:schemeClr val="dk1"/>
                </a:solidFill>
                <a:highlight>
                  <a:schemeClr val="lt1"/>
                </a:highlight>
                <a:latin typeface="Arial"/>
                <a:ea typeface="Arial"/>
                <a:cs typeface="Arial"/>
                <a:sym typeface="Arial"/>
              </a:rPr>
              <a:t>Sixteen Words you may know</a:t>
            </a:r>
            <a:endParaRPr sz="1800">
              <a:solidFill>
                <a:schemeClr val="dk1"/>
              </a:solidFill>
              <a:highlight>
                <a:schemeClr val="lt1"/>
              </a:highlight>
              <a:latin typeface="Arial"/>
              <a:ea typeface="Arial"/>
              <a:cs typeface="Arial"/>
              <a:sym typeface="Arial"/>
            </a:endParaRPr>
          </a:p>
          <a:p>
            <a:pPr indent="-342900" lvl="0" marL="457200" rtl="0" algn="l">
              <a:spcBef>
                <a:spcPts val="0"/>
              </a:spcBef>
              <a:spcAft>
                <a:spcPts val="0"/>
              </a:spcAft>
              <a:buClr>
                <a:schemeClr val="dk1"/>
              </a:buClr>
              <a:buSzPts val="1800"/>
              <a:buFont typeface="Arial"/>
              <a:buChar char="●"/>
            </a:pPr>
            <a:r>
              <a:rPr lang="en" sz="1800">
                <a:solidFill>
                  <a:schemeClr val="dk1"/>
                </a:solidFill>
                <a:highlight>
                  <a:schemeClr val="lt1"/>
                </a:highlight>
                <a:latin typeface="Arial"/>
                <a:ea typeface="Arial"/>
                <a:cs typeface="Arial"/>
                <a:sym typeface="Arial"/>
              </a:rPr>
              <a:t>Eighteen demographic questions</a:t>
            </a:r>
            <a:endParaRPr sz="1800">
              <a:solidFill>
                <a:schemeClr val="dk1"/>
              </a:solidFill>
              <a:highlight>
                <a:schemeClr val="lt1"/>
              </a:highlight>
              <a:latin typeface="Arial"/>
              <a:ea typeface="Arial"/>
              <a:cs typeface="Arial"/>
              <a:sym typeface="Arial"/>
            </a:endParaRPr>
          </a:p>
          <a:p>
            <a:pPr indent="-342900" lvl="0" marL="457200" rtl="0" algn="l">
              <a:spcBef>
                <a:spcPts val="0"/>
              </a:spcBef>
              <a:spcAft>
                <a:spcPts val="0"/>
              </a:spcAft>
              <a:buClr>
                <a:schemeClr val="dk1"/>
              </a:buClr>
              <a:buSzPts val="1800"/>
              <a:buFont typeface="Arial"/>
              <a:buChar char="●"/>
            </a:pPr>
            <a:r>
              <a:rPr lang="en" sz="1800">
                <a:solidFill>
                  <a:schemeClr val="dk1"/>
                </a:solidFill>
                <a:highlight>
                  <a:schemeClr val="lt1"/>
                </a:highlight>
                <a:latin typeface="Arial"/>
                <a:ea typeface="Arial"/>
                <a:cs typeface="Arial"/>
                <a:sym typeface="Arial"/>
              </a:rPr>
              <a:t>172 columns in original dataset</a:t>
            </a:r>
            <a:endParaRPr sz="1800">
              <a:solidFill>
                <a:schemeClr val="dk1"/>
              </a:solidFill>
              <a:highlight>
                <a:schemeClr val="lt1"/>
              </a:highlight>
              <a:latin typeface="Arial"/>
              <a:ea typeface="Arial"/>
              <a:cs typeface="Arial"/>
              <a:sym typeface="Arial"/>
            </a:endParaRPr>
          </a:p>
        </p:txBody>
      </p:sp>
      <p:graphicFrame>
        <p:nvGraphicFramePr>
          <p:cNvPr id="82" name="Google Shape;82;p15"/>
          <p:cNvGraphicFramePr/>
          <p:nvPr/>
        </p:nvGraphicFramePr>
        <p:xfrm>
          <a:off x="5868681" y="4577106"/>
          <a:ext cx="3000000" cy="3000000"/>
        </p:xfrm>
        <a:graphic>
          <a:graphicData uri="http://schemas.openxmlformats.org/drawingml/2006/table">
            <a:tbl>
              <a:tblPr>
                <a:noFill/>
                <a:tableStyleId>{3BD3B696-73C5-4F7C-83EF-50C0103F36E3}</a:tableStyleId>
              </a:tblPr>
              <a:tblGrid>
                <a:gridCol w="732575"/>
                <a:gridCol w="1101100"/>
                <a:gridCol w="806100"/>
              </a:tblGrid>
              <a:tr h="241650">
                <a:tc>
                  <a:txBody>
                    <a:bodyPr/>
                    <a:lstStyle/>
                    <a:p>
                      <a:pPr indent="0" lvl="0" marL="0" rtl="0" algn="l">
                        <a:lnSpc>
                          <a:spcPct val="115000"/>
                        </a:lnSpc>
                        <a:spcBef>
                          <a:spcPts val="0"/>
                        </a:spcBef>
                        <a:spcAft>
                          <a:spcPts val="0"/>
                        </a:spcAft>
                        <a:buNone/>
                      </a:pPr>
                      <a:r>
                        <a:rPr b="1" lang="en">
                          <a:solidFill>
                            <a:schemeClr val="lt2"/>
                          </a:solidFill>
                          <a:latin typeface="Roboto"/>
                          <a:ea typeface="Roboto"/>
                          <a:cs typeface="Roboto"/>
                          <a:sym typeface="Roboto"/>
                        </a:rPr>
                        <a:t>Stress</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lt2"/>
                          </a:solidFill>
                          <a:latin typeface="Roboto"/>
                          <a:ea typeface="Roboto"/>
                          <a:cs typeface="Roboto"/>
                          <a:sym typeface="Roboto"/>
                        </a:rPr>
                        <a:t>Depression</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lt2"/>
                          </a:solidFill>
                          <a:latin typeface="Roboto"/>
                          <a:ea typeface="Roboto"/>
                          <a:cs typeface="Roboto"/>
                          <a:sym typeface="Roboto"/>
                        </a:rPr>
                        <a:t>Anxiety</a:t>
                      </a:r>
                      <a:endParaRPr b="1">
                        <a:solidFill>
                          <a:schemeClr val="lt2"/>
                        </a:solidFill>
                        <a:latin typeface="Roboto"/>
                        <a:ea typeface="Roboto"/>
                        <a:cs typeface="Roboto"/>
                        <a:sym typeface="Roboto"/>
                      </a:endParaRPr>
                    </a:p>
                    <a:p>
                      <a:pPr indent="0" lvl="0" marL="0" rtl="0" algn="l">
                        <a:lnSpc>
                          <a:spcPct val="115000"/>
                        </a:lnSpc>
                        <a:spcBef>
                          <a:spcPts val="0"/>
                        </a:spcBef>
                        <a:spcAft>
                          <a:spcPts val="0"/>
                        </a:spcAft>
                        <a:buNone/>
                      </a:pPr>
                      <a:r>
                        <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83" name="Google Shape;83;p15"/>
          <p:cNvSpPr/>
          <p:nvPr/>
        </p:nvSpPr>
        <p:spPr>
          <a:xfrm>
            <a:off x="5975583" y="3069166"/>
            <a:ext cx="722400" cy="1457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5"/>
          <p:cNvSpPr/>
          <p:nvPr/>
        </p:nvSpPr>
        <p:spPr>
          <a:xfrm>
            <a:off x="6796341" y="1919075"/>
            <a:ext cx="722400" cy="2607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p:nvPr/>
        </p:nvSpPr>
        <p:spPr>
          <a:xfrm>
            <a:off x="7617100" y="2163901"/>
            <a:ext cx="722400" cy="23631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86" name="Google Shape;86;p15"/>
          <p:cNvCxnSpPr/>
          <p:nvPr/>
        </p:nvCxnSpPr>
        <p:spPr>
          <a:xfrm rot="10800000">
            <a:off x="509400" y="4552050"/>
            <a:ext cx="8147100" cy="0"/>
          </a:xfrm>
          <a:prstGeom prst="straightConnector1">
            <a:avLst/>
          </a:prstGeom>
          <a:noFill/>
          <a:ln cap="flat" cmpd="sng" w="19050">
            <a:solidFill>
              <a:schemeClr val="dk1"/>
            </a:solidFill>
            <a:prstDash val="dot"/>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6"/>
          <p:cNvSpPr/>
          <p:nvPr/>
        </p:nvSpPr>
        <p:spPr>
          <a:xfrm>
            <a:off x="0" y="0"/>
            <a:ext cx="9161100" cy="248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6"/>
          <p:cNvSpPr txBox="1"/>
          <p:nvPr>
            <p:ph idx="4294967295" type="title"/>
          </p:nvPr>
        </p:nvSpPr>
        <p:spPr>
          <a:xfrm>
            <a:off x="311700" y="220100"/>
            <a:ext cx="8520600" cy="101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Pre-Processing</a:t>
            </a:r>
            <a:endParaRPr i="1" sz="1600"/>
          </a:p>
        </p:txBody>
      </p:sp>
      <p:sp>
        <p:nvSpPr>
          <p:cNvPr id="93" name="Google Shape;93;p16"/>
          <p:cNvSpPr txBox="1"/>
          <p:nvPr>
            <p:ph idx="4294967295" type="title"/>
          </p:nvPr>
        </p:nvSpPr>
        <p:spPr>
          <a:xfrm>
            <a:off x="231725" y="304779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Handle Nulls</a:t>
            </a:r>
            <a:endParaRPr sz="1800">
              <a:solidFill>
                <a:schemeClr val="dk1"/>
              </a:solidFill>
            </a:endParaRPr>
          </a:p>
        </p:txBody>
      </p:sp>
      <p:sp>
        <p:nvSpPr>
          <p:cNvPr id="94" name="Google Shape;94;p16"/>
          <p:cNvSpPr txBox="1"/>
          <p:nvPr>
            <p:ph idx="4294967295" type="body"/>
          </p:nvPr>
        </p:nvSpPr>
        <p:spPr>
          <a:xfrm>
            <a:off x="231725" y="3572413"/>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chemeClr val="dk2"/>
                </a:solidFill>
              </a:rPr>
              <a:t>Only in ‘Major’ and ‘Country’ columns</a:t>
            </a:r>
            <a:endParaRPr sz="1200">
              <a:solidFill>
                <a:schemeClr val="dk2"/>
              </a:solidFill>
            </a:endParaRPr>
          </a:p>
        </p:txBody>
      </p:sp>
      <p:sp>
        <p:nvSpPr>
          <p:cNvPr id="95" name="Google Shape;95;p16"/>
          <p:cNvSpPr txBox="1"/>
          <p:nvPr>
            <p:ph idx="4294967295" type="title"/>
          </p:nvPr>
        </p:nvSpPr>
        <p:spPr>
          <a:xfrm>
            <a:off x="2449668" y="304779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‘Major’ Pain</a:t>
            </a:r>
            <a:endParaRPr sz="1800">
              <a:solidFill>
                <a:schemeClr val="dk1"/>
              </a:solidFill>
            </a:endParaRPr>
          </a:p>
        </p:txBody>
      </p:sp>
      <p:sp>
        <p:nvSpPr>
          <p:cNvPr id="96" name="Google Shape;96;p16"/>
          <p:cNvSpPr txBox="1"/>
          <p:nvPr>
            <p:ph idx="4294967295" type="title"/>
          </p:nvPr>
        </p:nvSpPr>
        <p:spPr>
          <a:xfrm>
            <a:off x="4667629" y="304779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Outliers</a:t>
            </a:r>
            <a:endParaRPr sz="1800">
              <a:solidFill>
                <a:schemeClr val="dk1"/>
              </a:solidFill>
            </a:endParaRPr>
          </a:p>
        </p:txBody>
      </p:sp>
      <p:sp>
        <p:nvSpPr>
          <p:cNvPr id="97" name="Google Shape;97;p16"/>
          <p:cNvSpPr txBox="1"/>
          <p:nvPr>
            <p:ph idx="4294967295" type="body"/>
          </p:nvPr>
        </p:nvSpPr>
        <p:spPr>
          <a:xfrm>
            <a:off x="2638824" y="3572425"/>
            <a:ext cx="16440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chemeClr val="dk2"/>
                </a:solidFill>
              </a:rPr>
              <a:t>4500 majors processed to under 100</a:t>
            </a:r>
            <a:endParaRPr sz="1200">
              <a:solidFill>
                <a:schemeClr val="dk2"/>
              </a:solidFill>
            </a:endParaRPr>
          </a:p>
        </p:txBody>
      </p:sp>
      <p:sp>
        <p:nvSpPr>
          <p:cNvPr id="98" name="Google Shape;98;p16"/>
          <p:cNvSpPr txBox="1"/>
          <p:nvPr>
            <p:ph idx="4294967295" type="body"/>
          </p:nvPr>
        </p:nvSpPr>
        <p:spPr>
          <a:xfrm>
            <a:off x="4878838" y="3572425"/>
            <a:ext cx="15999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chemeClr val="dk2"/>
                </a:solidFill>
              </a:rPr>
              <a:t>Ages over 1900 and family sizes over 120!</a:t>
            </a:r>
            <a:endParaRPr sz="1200">
              <a:solidFill>
                <a:schemeClr val="dk2"/>
              </a:solidFill>
            </a:endParaRPr>
          </a:p>
        </p:txBody>
      </p:sp>
      <p:sp>
        <p:nvSpPr>
          <p:cNvPr id="99" name="Google Shape;99;p16"/>
          <p:cNvSpPr txBox="1"/>
          <p:nvPr>
            <p:ph idx="4294967295" type="title"/>
          </p:nvPr>
        </p:nvSpPr>
        <p:spPr>
          <a:xfrm>
            <a:off x="6885590" y="304779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Dropped Columns</a:t>
            </a:r>
            <a:endParaRPr sz="1800">
              <a:solidFill>
                <a:schemeClr val="dk1"/>
              </a:solidFill>
            </a:endParaRPr>
          </a:p>
        </p:txBody>
      </p:sp>
      <p:sp>
        <p:nvSpPr>
          <p:cNvPr id="100" name="Google Shape;100;p16"/>
          <p:cNvSpPr txBox="1"/>
          <p:nvPr>
            <p:ph idx="4294967295" type="body"/>
          </p:nvPr>
        </p:nvSpPr>
        <p:spPr>
          <a:xfrm>
            <a:off x="6885590" y="3572413"/>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chemeClr val="dk2"/>
                </a:solidFill>
              </a:rPr>
              <a:t>Some columns did not add values, such as elapsed time and position</a:t>
            </a:r>
            <a:endParaRPr sz="12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7"/>
          <p:cNvSpPr/>
          <p:nvPr/>
        </p:nvSpPr>
        <p:spPr>
          <a:xfrm>
            <a:off x="0" y="0"/>
            <a:ext cx="9161100" cy="248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7"/>
          <p:cNvSpPr txBox="1"/>
          <p:nvPr>
            <p:ph idx="4294967295" type="title"/>
          </p:nvPr>
        </p:nvSpPr>
        <p:spPr>
          <a:xfrm>
            <a:off x="320250" y="506450"/>
            <a:ext cx="8520600" cy="101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Handling Nulls</a:t>
            </a:r>
            <a:endParaRPr i="1" sz="1600"/>
          </a:p>
        </p:txBody>
      </p:sp>
      <p:pic>
        <p:nvPicPr>
          <p:cNvPr id="107" name="Google Shape;107;p17"/>
          <p:cNvPicPr preferRelativeResize="0"/>
          <p:nvPr/>
        </p:nvPicPr>
        <p:blipFill>
          <a:blip r:embed="rId3">
            <a:alphaModFix/>
          </a:blip>
          <a:stretch>
            <a:fillRect/>
          </a:stretch>
        </p:blipFill>
        <p:spPr>
          <a:xfrm>
            <a:off x="389850" y="2197425"/>
            <a:ext cx="3841625" cy="1635625"/>
          </a:xfrm>
          <a:prstGeom prst="rect">
            <a:avLst/>
          </a:prstGeom>
          <a:noFill/>
          <a:ln>
            <a:noFill/>
          </a:ln>
        </p:spPr>
      </p:pic>
      <p:pic>
        <p:nvPicPr>
          <p:cNvPr id="108" name="Google Shape;108;p17"/>
          <p:cNvPicPr preferRelativeResize="0"/>
          <p:nvPr/>
        </p:nvPicPr>
        <p:blipFill>
          <a:blip r:embed="rId4">
            <a:alphaModFix/>
          </a:blip>
          <a:stretch>
            <a:fillRect/>
          </a:stretch>
        </p:blipFill>
        <p:spPr>
          <a:xfrm>
            <a:off x="4668725" y="1576475"/>
            <a:ext cx="4172125" cy="3227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8"/>
          <p:cNvSpPr/>
          <p:nvPr/>
        </p:nvSpPr>
        <p:spPr>
          <a:xfrm>
            <a:off x="0" y="0"/>
            <a:ext cx="9161100" cy="248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8"/>
          <p:cNvSpPr txBox="1"/>
          <p:nvPr>
            <p:ph idx="4294967295" type="title"/>
          </p:nvPr>
        </p:nvSpPr>
        <p:spPr>
          <a:xfrm>
            <a:off x="320250" y="506450"/>
            <a:ext cx="8520600" cy="101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‘Major’ Pain</a:t>
            </a:r>
            <a:endParaRPr i="1" sz="1600"/>
          </a:p>
        </p:txBody>
      </p:sp>
      <p:pic>
        <p:nvPicPr>
          <p:cNvPr id="115" name="Google Shape;115;p18"/>
          <p:cNvPicPr preferRelativeResize="0"/>
          <p:nvPr/>
        </p:nvPicPr>
        <p:blipFill>
          <a:blip r:embed="rId3">
            <a:alphaModFix/>
          </a:blip>
          <a:stretch>
            <a:fillRect/>
          </a:stretch>
        </p:blipFill>
        <p:spPr>
          <a:xfrm>
            <a:off x="0" y="1270763"/>
            <a:ext cx="6478501" cy="2601950"/>
          </a:xfrm>
          <a:prstGeom prst="rect">
            <a:avLst/>
          </a:prstGeom>
          <a:noFill/>
          <a:ln>
            <a:noFill/>
          </a:ln>
        </p:spPr>
      </p:pic>
      <p:pic>
        <p:nvPicPr>
          <p:cNvPr id="116" name="Google Shape;116;p18"/>
          <p:cNvPicPr preferRelativeResize="0"/>
          <p:nvPr/>
        </p:nvPicPr>
        <p:blipFill>
          <a:blip r:embed="rId4">
            <a:alphaModFix/>
          </a:blip>
          <a:stretch>
            <a:fillRect/>
          </a:stretch>
        </p:blipFill>
        <p:spPr>
          <a:xfrm>
            <a:off x="2883325" y="1887825"/>
            <a:ext cx="6260675" cy="1484625"/>
          </a:xfrm>
          <a:prstGeom prst="rect">
            <a:avLst/>
          </a:prstGeom>
          <a:noFill/>
          <a:ln>
            <a:noFill/>
          </a:ln>
        </p:spPr>
      </p:pic>
      <p:pic>
        <p:nvPicPr>
          <p:cNvPr id="117" name="Google Shape;117;p18"/>
          <p:cNvPicPr preferRelativeResize="0"/>
          <p:nvPr/>
        </p:nvPicPr>
        <p:blipFill>
          <a:blip r:embed="rId5">
            <a:alphaModFix/>
          </a:blip>
          <a:stretch>
            <a:fillRect/>
          </a:stretch>
        </p:blipFill>
        <p:spPr>
          <a:xfrm>
            <a:off x="3291525" y="4152388"/>
            <a:ext cx="5238750" cy="704850"/>
          </a:xfrm>
          <a:prstGeom prst="rect">
            <a:avLst/>
          </a:prstGeom>
          <a:noFill/>
          <a:ln>
            <a:noFill/>
          </a:ln>
        </p:spPr>
      </p:pic>
      <p:cxnSp>
        <p:nvCxnSpPr>
          <p:cNvPr id="118" name="Google Shape;118;p18"/>
          <p:cNvCxnSpPr/>
          <p:nvPr/>
        </p:nvCxnSpPr>
        <p:spPr>
          <a:xfrm>
            <a:off x="2757350" y="1628988"/>
            <a:ext cx="1272600" cy="148500"/>
          </a:xfrm>
          <a:prstGeom prst="straightConnector1">
            <a:avLst/>
          </a:prstGeom>
          <a:noFill/>
          <a:ln cap="flat" cmpd="sng" w="28575">
            <a:solidFill>
              <a:schemeClr val="dk1"/>
            </a:solidFill>
            <a:prstDash val="solid"/>
            <a:round/>
            <a:headEnd len="med" w="med" type="none"/>
            <a:tailEnd len="med" w="med" type="triangle"/>
          </a:ln>
        </p:spPr>
      </p:cxnSp>
      <p:cxnSp>
        <p:nvCxnSpPr>
          <p:cNvPr id="119" name="Google Shape;119;p18"/>
          <p:cNvCxnSpPr/>
          <p:nvPr/>
        </p:nvCxnSpPr>
        <p:spPr>
          <a:xfrm flipH="1">
            <a:off x="7020500" y="3319425"/>
            <a:ext cx="201600" cy="837900"/>
          </a:xfrm>
          <a:prstGeom prst="straightConnector1">
            <a:avLst/>
          </a:prstGeom>
          <a:noFill/>
          <a:ln cap="flat" cmpd="sng" w="28575">
            <a:solidFill>
              <a:schemeClr val="dk1"/>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p:nvPr/>
        </p:nvSpPr>
        <p:spPr>
          <a:xfrm>
            <a:off x="0" y="0"/>
            <a:ext cx="9161100" cy="248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9"/>
          <p:cNvSpPr txBox="1"/>
          <p:nvPr>
            <p:ph idx="4294967295" type="title"/>
          </p:nvPr>
        </p:nvSpPr>
        <p:spPr>
          <a:xfrm>
            <a:off x="320250" y="506450"/>
            <a:ext cx="8520600" cy="101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Outliers</a:t>
            </a:r>
            <a:endParaRPr i="1" sz="1600"/>
          </a:p>
        </p:txBody>
      </p:sp>
      <p:cxnSp>
        <p:nvCxnSpPr>
          <p:cNvPr id="126" name="Google Shape;126;p19"/>
          <p:cNvCxnSpPr/>
          <p:nvPr/>
        </p:nvCxnSpPr>
        <p:spPr>
          <a:xfrm>
            <a:off x="2757350" y="1628988"/>
            <a:ext cx="1272600" cy="148500"/>
          </a:xfrm>
          <a:prstGeom prst="straightConnector1">
            <a:avLst/>
          </a:prstGeom>
          <a:noFill/>
          <a:ln cap="flat" cmpd="sng" w="28575">
            <a:solidFill>
              <a:schemeClr val="dk1"/>
            </a:solidFill>
            <a:prstDash val="solid"/>
            <a:round/>
            <a:headEnd len="med" w="med" type="none"/>
            <a:tailEnd len="med" w="med" type="triangle"/>
          </a:ln>
        </p:spPr>
      </p:cxnSp>
      <p:pic>
        <p:nvPicPr>
          <p:cNvPr id="127" name="Google Shape;127;p19"/>
          <p:cNvPicPr preferRelativeResize="0"/>
          <p:nvPr/>
        </p:nvPicPr>
        <p:blipFill>
          <a:blip r:embed="rId3">
            <a:alphaModFix/>
          </a:blip>
          <a:stretch>
            <a:fillRect/>
          </a:stretch>
        </p:blipFill>
        <p:spPr>
          <a:xfrm>
            <a:off x="576600" y="1777500"/>
            <a:ext cx="3567125" cy="2952400"/>
          </a:xfrm>
          <a:prstGeom prst="rect">
            <a:avLst/>
          </a:prstGeom>
          <a:noFill/>
          <a:ln>
            <a:noFill/>
          </a:ln>
        </p:spPr>
      </p:pic>
      <p:pic>
        <p:nvPicPr>
          <p:cNvPr id="128" name="Google Shape;128;p19"/>
          <p:cNvPicPr preferRelativeResize="0"/>
          <p:nvPr/>
        </p:nvPicPr>
        <p:blipFill>
          <a:blip r:embed="rId4">
            <a:alphaModFix/>
          </a:blip>
          <a:stretch>
            <a:fillRect/>
          </a:stretch>
        </p:blipFill>
        <p:spPr>
          <a:xfrm>
            <a:off x="4996075" y="1777500"/>
            <a:ext cx="3237263" cy="2484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0"/>
          <p:cNvSpPr/>
          <p:nvPr/>
        </p:nvSpPr>
        <p:spPr>
          <a:xfrm>
            <a:off x="0" y="0"/>
            <a:ext cx="9161100" cy="248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0"/>
          <p:cNvSpPr txBox="1"/>
          <p:nvPr>
            <p:ph idx="4294967295" type="title"/>
          </p:nvPr>
        </p:nvSpPr>
        <p:spPr>
          <a:xfrm>
            <a:off x="320250" y="506450"/>
            <a:ext cx="8520600" cy="101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Outliers</a:t>
            </a:r>
            <a:endParaRPr i="1" sz="1600"/>
          </a:p>
        </p:txBody>
      </p:sp>
      <p:cxnSp>
        <p:nvCxnSpPr>
          <p:cNvPr id="135" name="Google Shape;135;p20"/>
          <p:cNvCxnSpPr/>
          <p:nvPr/>
        </p:nvCxnSpPr>
        <p:spPr>
          <a:xfrm>
            <a:off x="2757350" y="1628988"/>
            <a:ext cx="1272600" cy="148500"/>
          </a:xfrm>
          <a:prstGeom prst="straightConnector1">
            <a:avLst/>
          </a:prstGeom>
          <a:noFill/>
          <a:ln cap="flat" cmpd="sng" w="28575">
            <a:solidFill>
              <a:schemeClr val="dk1"/>
            </a:solidFill>
            <a:prstDash val="solid"/>
            <a:round/>
            <a:headEnd len="med" w="med" type="none"/>
            <a:tailEnd len="med" w="med" type="triangle"/>
          </a:ln>
        </p:spPr>
      </p:cxnSp>
      <p:pic>
        <p:nvPicPr>
          <p:cNvPr id="136" name="Google Shape;136;p20"/>
          <p:cNvPicPr preferRelativeResize="0"/>
          <p:nvPr/>
        </p:nvPicPr>
        <p:blipFill>
          <a:blip r:embed="rId3">
            <a:alphaModFix/>
          </a:blip>
          <a:stretch>
            <a:fillRect/>
          </a:stretch>
        </p:blipFill>
        <p:spPr>
          <a:xfrm>
            <a:off x="735675" y="1518650"/>
            <a:ext cx="3219697" cy="2354100"/>
          </a:xfrm>
          <a:prstGeom prst="rect">
            <a:avLst/>
          </a:prstGeom>
          <a:noFill/>
          <a:ln>
            <a:noFill/>
          </a:ln>
        </p:spPr>
      </p:pic>
      <p:pic>
        <p:nvPicPr>
          <p:cNvPr id="137" name="Google Shape;137;p20"/>
          <p:cNvPicPr preferRelativeResize="0"/>
          <p:nvPr/>
        </p:nvPicPr>
        <p:blipFill>
          <a:blip r:embed="rId4">
            <a:alphaModFix/>
          </a:blip>
          <a:stretch>
            <a:fillRect/>
          </a:stretch>
        </p:blipFill>
        <p:spPr>
          <a:xfrm>
            <a:off x="4903147" y="1609850"/>
            <a:ext cx="3619500" cy="2171700"/>
          </a:xfrm>
          <a:prstGeom prst="rect">
            <a:avLst/>
          </a:prstGeom>
          <a:noFill/>
          <a:ln>
            <a:noFill/>
          </a:ln>
        </p:spPr>
      </p:pic>
      <p:pic>
        <p:nvPicPr>
          <p:cNvPr id="138" name="Google Shape;138;p20"/>
          <p:cNvPicPr preferRelativeResize="0"/>
          <p:nvPr/>
        </p:nvPicPr>
        <p:blipFill>
          <a:blip r:embed="rId5">
            <a:alphaModFix/>
          </a:blip>
          <a:stretch>
            <a:fillRect/>
          </a:stretch>
        </p:blipFill>
        <p:spPr>
          <a:xfrm>
            <a:off x="152400" y="4368825"/>
            <a:ext cx="8839200" cy="41520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1"/>
          <p:cNvSpPr/>
          <p:nvPr/>
        </p:nvSpPr>
        <p:spPr>
          <a:xfrm>
            <a:off x="0" y="0"/>
            <a:ext cx="9161100" cy="248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1"/>
          <p:cNvSpPr txBox="1"/>
          <p:nvPr>
            <p:ph idx="4294967295" type="title"/>
          </p:nvPr>
        </p:nvSpPr>
        <p:spPr>
          <a:xfrm>
            <a:off x="320250" y="506450"/>
            <a:ext cx="8520600" cy="101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Dropped Columns</a:t>
            </a:r>
            <a:endParaRPr i="1" sz="1600"/>
          </a:p>
        </p:txBody>
      </p:sp>
      <p:cxnSp>
        <p:nvCxnSpPr>
          <p:cNvPr id="145" name="Google Shape;145;p21"/>
          <p:cNvCxnSpPr/>
          <p:nvPr/>
        </p:nvCxnSpPr>
        <p:spPr>
          <a:xfrm>
            <a:off x="2757350" y="1628988"/>
            <a:ext cx="1272600" cy="148500"/>
          </a:xfrm>
          <a:prstGeom prst="straightConnector1">
            <a:avLst/>
          </a:prstGeom>
          <a:noFill/>
          <a:ln cap="flat" cmpd="sng" w="28575">
            <a:solidFill>
              <a:schemeClr val="dk1"/>
            </a:solidFill>
            <a:prstDash val="solid"/>
            <a:round/>
            <a:headEnd len="med" w="med" type="none"/>
            <a:tailEnd len="med" w="med" type="triangle"/>
          </a:ln>
        </p:spPr>
      </p:cxnSp>
      <p:pic>
        <p:nvPicPr>
          <p:cNvPr id="146" name="Google Shape;146;p21"/>
          <p:cNvPicPr preferRelativeResize="0"/>
          <p:nvPr/>
        </p:nvPicPr>
        <p:blipFill>
          <a:blip r:embed="rId3">
            <a:alphaModFix/>
          </a:blip>
          <a:stretch>
            <a:fillRect/>
          </a:stretch>
        </p:blipFill>
        <p:spPr>
          <a:xfrm>
            <a:off x="555400" y="1777500"/>
            <a:ext cx="7924800" cy="2152650"/>
          </a:xfrm>
          <a:prstGeom prst="rect">
            <a:avLst/>
          </a:prstGeom>
          <a:noFill/>
          <a:ln>
            <a:noFill/>
          </a:ln>
        </p:spPr>
      </p:pic>
      <p:sp>
        <p:nvSpPr>
          <p:cNvPr id="147" name="Google Shape;147;p21"/>
          <p:cNvSpPr txBox="1"/>
          <p:nvPr/>
        </p:nvSpPr>
        <p:spPr>
          <a:xfrm>
            <a:off x="1813475" y="4136000"/>
            <a:ext cx="5694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latin typeface="Roboto"/>
                <a:ea typeface="Roboto"/>
                <a:cs typeface="Roboto"/>
                <a:sym typeface="Roboto"/>
              </a:rPr>
              <a:t>Final number of columns after preprocessing = 34</a:t>
            </a:r>
            <a:endParaRPr b="1" sz="1900">
              <a:solidFill>
                <a:schemeClr val="dk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